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78" r:id="rId7"/>
    <p:sldId id="261" r:id="rId8"/>
    <p:sldId id="277" r:id="rId9"/>
    <p:sldId id="268" r:id="rId10"/>
    <p:sldId id="287" r:id="rId11"/>
    <p:sldId id="269" r:id="rId12"/>
    <p:sldId id="279" r:id="rId13"/>
    <p:sldId id="280" r:id="rId14"/>
    <p:sldId id="281" r:id="rId15"/>
    <p:sldId id="283" r:id="rId16"/>
    <p:sldId id="284" r:id="rId17"/>
    <p:sldId id="285" r:id="rId18"/>
    <p:sldId id="288" r:id="rId19"/>
    <p:sldId id="286" r:id="rId20"/>
    <p:sldId id="262" r:id="rId21"/>
    <p:sldId id="282" r:id="rId22"/>
    <p:sldId id="263" r:id="rId23"/>
    <p:sldId id="267" r:id="rId24"/>
    <p:sldId id="271" r:id="rId25"/>
    <p:sldId id="270" r:id="rId26"/>
    <p:sldId id="266" r:id="rId27"/>
    <p:sldId id="272" r:id="rId28"/>
    <p:sldId id="276" r:id="rId29"/>
    <p:sldId id="273" r:id="rId30"/>
    <p:sldId id="274" r:id="rId31"/>
    <p:sldId id="275" r:id="rId32"/>
    <p:sldId id="292" r:id="rId33"/>
    <p:sldId id="291" r:id="rId34"/>
    <p:sldId id="290" r:id="rId35"/>
    <p:sldId id="264"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1" d="100"/>
          <a:sy n="131" d="100"/>
        </p:scale>
        <p:origin x="-120" y="-18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63EA4FD0-3A54-A248-89C6-1C09C9512EB4}" type="datetimeFigureOut">
              <a:rPr lang="fr-FR" smtClean="0"/>
              <a:t>18-04-14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392048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CA"/>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e la date 3"/>
          <p:cNvSpPr>
            <a:spLocks noGrp="1"/>
          </p:cNvSpPr>
          <p:nvPr>
            <p:ph type="dt" sz="half" idx="10"/>
          </p:nvPr>
        </p:nvSpPr>
        <p:spPr/>
        <p:txBody>
          <a:bodyPr/>
          <a:lstStyle/>
          <a:p>
            <a:fld id="{63EA4FD0-3A54-A248-89C6-1C09C9512EB4}" type="datetimeFigureOut">
              <a:rPr lang="fr-FR" smtClean="0"/>
              <a:t>18-04-14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348581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e la date 3"/>
          <p:cNvSpPr>
            <a:spLocks noGrp="1"/>
          </p:cNvSpPr>
          <p:nvPr>
            <p:ph type="dt" sz="half" idx="10"/>
          </p:nvPr>
        </p:nvSpPr>
        <p:spPr/>
        <p:txBody>
          <a:bodyPr/>
          <a:lstStyle/>
          <a:p>
            <a:fld id="{63EA4FD0-3A54-A248-89C6-1C09C9512EB4}" type="datetimeFigureOut">
              <a:rPr lang="fr-FR" smtClean="0"/>
              <a:t>18-04-14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186858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CA"/>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e la date 3"/>
          <p:cNvSpPr>
            <a:spLocks noGrp="1"/>
          </p:cNvSpPr>
          <p:nvPr>
            <p:ph type="dt" sz="half" idx="10"/>
          </p:nvPr>
        </p:nvSpPr>
        <p:spPr/>
        <p:txBody>
          <a:bodyPr/>
          <a:lstStyle/>
          <a:p>
            <a:fld id="{63EA4FD0-3A54-A248-89C6-1C09C9512EB4}" type="datetimeFigureOut">
              <a:rPr lang="fr-FR" smtClean="0"/>
              <a:t>18-04-14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230016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63EA4FD0-3A54-A248-89C6-1C09C9512EB4}" type="datetimeFigureOut">
              <a:rPr lang="fr-FR" smtClean="0"/>
              <a:t>18-04-14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389361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Espace réservé de la date 4"/>
          <p:cNvSpPr>
            <a:spLocks noGrp="1"/>
          </p:cNvSpPr>
          <p:nvPr>
            <p:ph type="dt" sz="half" idx="10"/>
          </p:nvPr>
        </p:nvSpPr>
        <p:spPr/>
        <p:txBody>
          <a:bodyPr/>
          <a:lstStyle/>
          <a:p>
            <a:fld id="{63EA4FD0-3A54-A248-89C6-1C09C9512EB4}" type="datetimeFigureOut">
              <a:rPr lang="fr-FR" smtClean="0"/>
              <a:t>18-04-14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58200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7" name="Espace réservé de la date 6"/>
          <p:cNvSpPr>
            <a:spLocks noGrp="1"/>
          </p:cNvSpPr>
          <p:nvPr>
            <p:ph type="dt" sz="half" idx="10"/>
          </p:nvPr>
        </p:nvSpPr>
        <p:spPr/>
        <p:txBody>
          <a:bodyPr/>
          <a:lstStyle/>
          <a:p>
            <a:fld id="{63EA4FD0-3A54-A248-89C6-1C09C9512EB4}" type="datetimeFigureOut">
              <a:rPr lang="fr-FR" smtClean="0"/>
              <a:t>18-04-14</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111244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CA"/>
          </a:p>
        </p:txBody>
      </p:sp>
      <p:sp>
        <p:nvSpPr>
          <p:cNvPr id="3" name="Espace réservé de la date 2"/>
          <p:cNvSpPr>
            <a:spLocks noGrp="1"/>
          </p:cNvSpPr>
          <p:nvPr>
            <p:ph type="dt" sz="half" idx="10"/>
          </p:nvPr>
        </p:nvSpPr>
        <p:spPr/>
        <p:txBody>
          <a:bodyPr/>
          <a:lstStyle/>
          <a:p>
            <a:fld id="{63EA4FD0-3A54-A248-89C6-1C09C9512EB4}" type="datetimeFigureOut">
              <a:rPr lang="fr-FR" smtClean="0"/>
              <a:t>18-04-14</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16301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EA4FD0-3A54-A248-89C6-1C09C9512EB4}" type="datetimeFigureOut">
              <a:rPr lang="fr-FR" smtClean="0"/>
              <a:t>18-04-14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151274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3EA4FD0-3A54-A248-89C6-1C09C9512EB4}" type="datetimeFigureOut">
              <a:rPr lang="fr-FR" smtClean="0"/>
              <a:t>18-04-14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143165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3EA4FD0-3A54-A248-89C6-1C09C9512EB4}" type="datetimeFigureOut">
              <a:rPr lang="fr-FR" smtClean="0"/>
              <a:t>18-04-14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2BC662B-88E5-7B46-BFFE-4BDED3E59D61}" type="slidenum">
              <a:rPr lang="fr-CA" smtClean="0"/>
              <a:t>‹#›</a:t>
            </a:fld>
            <a:endParaRPr lang="fr-CA"/>
          </a:p>
        </p:txBody>
      </p:sp>
    </p:spTree>
    <p:extLst>
      <p:ext uri="{BB962C8B-B14F-4D97-AF65-F5344CB8AC3E}">
        <p14:creationId xmlns:p14="http://schemas.microsoft.com/office/powerpoint/2010/main" val="4074315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err="1" smtClean="0"/>
              <a:t>Cliquez</a:t>
            </a:r>
            <a:r>
              <a:rPr lang="en-CA" noProof="0" dirty="0" smtClean="0"/>
              <a:t> et </a:t>
            </a:r>
            <a:r>
              <a:rPr lang="en-CA" noProof="0" dirty="0" err="1" smtClean="0"/>
              <a:t>modifiez</a:t>
            </a:r>
            <a:r>
              <a:rPr lang="en-CA" noProof="0" dirty="0" smtClean="0"/>
              <a:t> le titre</a:t>
            </a:r>
            <a:endParaRPr lang="en-CA" noProof="0"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err="1" smtClean="0"/>
              <a:t>Cliquez</a:t>
            </a:r>
            <a:r>
              <a:rPr lang="en-CA" noProof="0" dirty="0" smtClean="0"/>
              <a:t> pour modifier les styles du </a:t>
            </a:r>
            <a:r>
              <a:rPr lang="en-CA" noProof="0" dirty="0" err="1" smtClean="0"/>
              <a:t>texte</a:t>
            </a:r>
            <a:r>
              <a:rPr lang="en-CA" noProof="0" dirty="0" smtClean="0"/>
              <a:t> du masque</a:t>
            </a:r>
          </a:p>
          <a:p>
            <a:pPr lvl="1"/>
            <a:r>
              <a:rPr lang="en-CA" noProof="0" dirty="0" err="1" smtClean="0"/>
              <a:t>Deuxième</a:t>
            </a:r>
            <a:r>
              <a:rPr lang="en-CA" noProof="0" dirty="0" smtClean="0"/>
              <a:t> </a:t>
            </a:r>
            <a:r>
              <a:rPr lang="en-CA" noProof="0" dirty="0" err="1" smtClean="0"/>
              <a:t>niveau</a:t>
            </a:r>
            <a:endParaRPr lang="en-CA" noProof="0" dirty="0" smtClean="0"/>
          </a:p>
          <a:p>
            <a:pPr lvl="2"/>
            <a:r>
              <a:rPr lang="en-CA" noProof="0" dirty="0" err="1" smtClean="0"/>
              <a:t>Troisième</a:t>
            </a:r>
            <a:r>
              <a:rPr lang="en-CA" noProof="0" dirty="0" smtClean="0"/>
              <a:t> </a:t>
            </a:r>
            <a:r>
              <a:rPr lang="en-CA" noProof="0" dirty="0" err="1" smtClean="0"/>
              <a:t>niveau</a:t>
            </a:r>
            <a:endParaRPr lang="en-CA" noProof="0" dirty="0" smtClean="0"/>
          </a:p>
          <a:p>
            <a:pPr lvl="3"/>
            <a:r>
              <a:rPr lang="en-CA" noProof="0" dirty="0" err="1" smtClean="0"/>
              <a:t>Quatrième</a:t>
            </a:r>
            <a:r>
              <a:rPr lang="en-CA" noProof="0" dirty="0" smtClean="0"/>
              <a:t> </a:t>
            </a:r>
            <a:r>
              <a:rPr lang="en-CA" noProof="0" dirty="0" err="1" smtClean="0"/>
              <a:t>niveau</a:t>
            </a:r>
            <a:endParaRPr lang="en-CA" noProof="0" dirty="0" smtClean="0"/>
          </a:p>
          <a:p>
            <a:pPr lvl="4"/>
            <a:r>
              <a:rPr lang="en-CA" noProof="0" dirty="0" err="1" smtClean="0"/>
              <a:t>Cinquième</a:t>
            </a:r>
            <a:r>
              <a:rPr lang="en-CA" noProof="0" dirty="0" smtClean="0"/>
              <a:t> </a:t>
            </a:r>
            <a:r>
              <a:rPr lang="en-CA" noProof="0" dirty="0" err="1" smtClean="0"/>
              <a:t>niveau</a:t>
            </a:r>
            <a:endParaRPr lang="en-CA" noProof="0"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A4FD0-3A54-A248-89C6-1C09C9512EB4}" type="datetimeFigureOut">
              <a:rPr lang="fr-FR" smtClean="0"/>
              <a:t>18-04-14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i="0">
                <a:solidFill>
                  <a:schemeClr val="tx1">
                    <a:tint val="75000"/>
                  </a:schemeClr>
                </a:solidFill>
                <a:latin typeface="Arial"/>
                <a:cs typeface="Arial"/>
              </a:defRPr>
            </a:lvl1pPr>
          </a:lstStyle>
          <a:p>
            <a:fld id="{55F850B5-952F-1D45-A917-3DFA6898EFE5}" type="slidenum">
              <a:rPr lang="fr-CA" smtClean="0"/>
              <a:pPr/>
              <a:t>‹#›</a:t>
            </a:fld>
            <a:endParaRPr lang="fr-CA" dirty="0"/>
          </a:p>
        </p:txBody>
      </p:sp>
    </p:spTree>
    <p:extLst>
      <p:ext uri="{BB962C8B-B14F-4D97-AF65-F5344CB8AC3E}">
        <p14:creationId xmlns:p14="http://schemas.microsoft.com/office/powerpoint/2010/main" val="155755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hyperlink" Target="https://www.youtube.com/watch?v=OYEllpwQxI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hyperlink" Target="https://www.youtube.com/watch?v=_tKbZ2r1n0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hyperlink" Target="https://www.youtube.com/watch?v=aT2TDWGcv-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5629617"/>
            <a:ext cx="6400800" cy="1134931"/>
          </a:xfrm>
        </p:spPr>
        <p:txBody>
          <a:bodyPr>
            <a:normAutofit lnSpcReduction="10000"/>
          </a:bodyPr>
          <a:lstStyle/>
          <a:p>
            <a:r>
              <a:rPr lang="fr-CA" b="1" dirty="0" smtClean="0">
                <a:solidFill>
                  <a:schemeClr val="tx1"/>
                </a:solidFill>
                <a:latin typeface="Arial"/>
                <a:cs typeface="Arial"/>
              </a:rPr>
              <a:t>Cunard Cruise Line</a:t>
            </a:r>
          </a:p>
          <a:p>
            <a:r>
              <a:rPr lang="fr-CA" b="1" dirty="0" smtClean="0">
                <a:solidFill>
                  <a:schemeClr val="tx1"/>
                </a:solidFill>
                <a:latin typeface="Arial"/>
                <a:cs typeface="Arial"/>
              </a:rPr>
              <a:t>By Helene Montreuil</a:t>
            </a:r>
            <a:endParaRPr lang="fr-CA" b="1" dirty="0">
              <a:solidFill>
                <a:schemeClr val="tx1"/>
              </a:solidFill>
              <a:latin typeface="Arial"/>
              <a:cs typeface="Arial"/>
            </a:endParaRPr>
          </a:p>
        </p:txBody>
      </p:sp>
      <p:pic>
        <p:nvPicPr>
          <p:cNvPr id="2" name="Image 1" descr="cunard-three-queen-salu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15543"/>
          </a:xfrm>
          <a:prstGeom prst="rect">
            <a:avLst/>
          </a:prstGeom>
        </p:spPr>
      </p:pic>
    </p:spTree>
    <p:extLst>
      <p:ext uri="{BB962C8B-B14F-4D97-AF65-F5344CB8AC3E}">
        <p14:creationId xmlns:p14="http://schemas.microsoft.com/office/powerpoint/2010/main" val="28249610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sz="3200" dirty="0" smtClean="0"/>
              <a:t>This the usual dress code.</a:t>
            </a:r>
            <a:br>
              <a:rPr lang="en-CA" sz="3200" dirty="0" smtClean="0"/>
            </a:br>
            <a:r>
              <a:rPr lang="en-CA" sz="3200" dirty="0" smtClean="0"/>
              <a:t>Lady, dress your man and bring him with you !</a:t>
            </a:r>
            <a:endParaRPr lang="en-CA" sz="3200" dirty="0"/>
          </a:p>
        </p:txBody>
      </p:sp>
      <p:pic>
        <p:nvPicPr>
          <p:cNvPr id="4" name="Espace réservé du contenu 3" descr="Queen-Dress-Code-Evening.jpg"/>
          <p:cNvPicPr>
            <a:picLocks noGrp="1" noChangeAspect="1"/>
          </p:cNvPicPr>
          <p:nvPr>
            <p:ph idx="1"/>
          </p:nvPr>
        </p:nvPicPr>
        <p:blipFill>
          <a:blip r:embed="rId2">
            <a:extLst>
              <a:ext uri="{28A0092B-C50C-407E-A947-70E740481C1C}">
                <a14:useLocalDpi xmlns:a14="http://schemas.microsoft.com/office/drawing/2010/main" val="0"/>
              </a:ext>
            </a:extLst>
          </a:blip>
          <a:srcRect l="6361" r="6361"/>
          <a:stretch>
            <a:fillRect/>
          </a:stretch>
        </p:blipFill>
        <p:spPr/>
      </p:pic>
    </p:spTree>
    <p:extLst>
      <p:ext uri="{BB962C8B-B14F-4D97-AF65-F5344CB8AC3E}">
        <p14:creationId xmlns:p14="http://schemas.microsoft.com/office/powerpoint/2010/main" val="32121563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8214" y="302429"/>
            <a:ext cx="8259096" cy="584776"/>
          </a:xfrm>
          <a:prstGeom prst="rect">
            <a:avLst/>
          </a:prstGeom>
          <a:noFill/>
        </p:spPr>
        <p:txBody>
          <a:bodyPr wrap="square" rtlCol="0">
            <a:spAutoFit/>
          </a:bodyPr>
          <a:lstStyle/>
          <a:p>
            <a:pPr algn="ctr"/>
            <a:r>
              <a:rPr lang="en-CA" sz="3200" dirty="0" smtClean="0">
                <a:latin typeface="Arial"/>
                <a:cs typeface="Arial"/>
              </a:rPr>
              <a:t>Dress code on board a Cunard’s ship  II</a:t>
            </a:r>
            <a:endParaRPr lang="en-CA" sz="3200" dirty="0">
              <a:latin typeface="Arial"/>
              <a:cs typeface="Arial"/>
            </a:endParaRPr>
          </a:p>
        </p:txBody>
      </p:sp>
      <p:pic>
        <p:nvPicPr>
          <p:cNvPr id="2" name="Image 1" descr="photo~2015-07-dentelle-ble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80" y="985687"/>
            <a:ext cx="4204478" cy="5605970"/>
          </a:xfrm>
          <a:prstGeom prst="rect">
            <a:avLst/>
          </a:prstGeom>
        </p:spPr>
      </p:pic>
      <p:sp>
        <p:nvSpPr>
          <p:cNvPr id="4" name="ZoneTexte 3"/>
          <p:cNvSpPr txBox="1"/>
          <p:nvPr/>
        </p:nvSpPr>
        <p:spPr>
          <a:xfrm>
            <a:off x="5142681" y="985687"/>
            <a:ext cx="3560888" cy="5262979"/>
          </a:xfrm>
          <a:prstGeom prst="rect">
            <a:avLst/>
          </a:prstGeom>
          <a:noFill/>
        </p:spPr>
        <p:txBody>
          <a:bodyPr wrap="square" rtlCol="0">
            <a:spAutoFit/>
          </a:bodyPr>
          <a:lstStyle/>
          <a:p>
            <a:pPr algn="ctr"/>
            <a:r>
              <a:rPr lang="en-CA" sz="2400" dirty="0" smtClean="0">
                <a:latin typeface="Arial"/>
                <a:cs typeface="Arial"/>
              </a:rPr>
              <a:t>My standard look</a:t>
            </a:r>
          </a:p>
          <a:p>
            <a:pPr algn="ctr"/>
            <a:r>
              <a:rPr lang="en-CA" sz="2400" dirty="0">
                <a:latin typeface="Arial"/>
                <a:cs typeface="Arial"/>
              </a:rPr>
              <a:t>t</a:t>
            </a:r>
            <a:r>
              <a:rPr lang="en-CA" sz="2400" dirty="0" smtClean="0">
                <a:latin typeface="Arial"/>
                <a:cs typeface="Arial"/>
              </a:rPr>
              <a:t>o go eating</a:t>
            </a:r>
          </a:p>
          <a:p>
            <a:pPr algn="ctr"/>
            <a:endParaRPr lang="en-CA" sz="2400" dirty="0" smtClean="0">
              <a:latin typeface="Arial"/>
              <a:cs typeface="Arial"/>
            </a:endParaRPr>
          </a:p>
          <a:p>
            <a:pPr algn="ctr"/>
            <a:r>
              <a:rPr lang="en-CA" sz="2400" dirty="0" smtClean="0">
                <a:latin typeface="Arial"/>
                <a:cs typeface="Arial"/>
              </a:rPr>
              <a:t>My friend Jacques was expelled from the main Dining Room because he was not wearing a necktie.</a:t>
            </a:r>
          </a:p>
          <a:p>
            <a:pPr algn="ctr"/>
            <a:endParaRPr lang="en-CA" sz="2400" dirty="0">
              <a:latin typeface="Arial"/>
              <a:cs typeface="Arial"/>
            </a:endParaRPr>
          </a:p>
          <a:p>
            <a:pPr algn="ctr"/>
            <a:r>
              <a:rPr lang="en-CA" sz="2400" dirty="0" smtClean="0">
                <a:latin typeface="Arial"/>
                <a:cs typeface="Arial"/>
              </a:rPr>
              <a:t>He came back with one.</a:t>
            </a:r>
          </a:p>
          <a:p>
            <a:pPr algn="ctr"/>
            <a:endParaRPr lang="en-CA" sz="2400" dirty="0">
              <a:latin typeface="Arial"/>
              <a:cs typeface="Arial"/>
            </a:endParaRPr>
          </a:p>
          <a:p>
            <a:pPr algn="ctr"/>
            <a:r>
              <a:rPr lang="en-CA" sz="2400" dirty="0" smtClean="0">
                <a:latin typeface="Arial"/>
                <a:cs typeface="Arial"/>
              </a:rPr>
              <a:t>So, if you like to dress,</a:t>
            </a:r>
          </a:p>
          <a:p>
            <a:pPr algn="ctr"/>
            <a:endParaRPr lang="en-CA" sz="2400" dirty="0" smtClean="0">
              <a:latin typeface="Arial"/>
              <a:cs typeface="Arial"/>
            </a:endParaRPr>
          </a:p>
          <a:p>
            <a:pPr algn="ctr"/>
            <a:r>
              <a:rPr lang="en-CA" sz="2400" dirty="0" smtClean="0">
                <a:latin typeface="Arial"/>
                <a:cs typeface="Arial"/>
              </a:rPr>
              <a:t>Come on and Have fun!</a:t>
            </a:r>
            <a:endParaRPr lang="en-CA" sz="2400" dirty="0">
              <a:latin typeface="Arial"/>
              <a:cs typeface="Arial"/>
            </a:endParaRPr>
          </a:p>
        </p:txBody>
      </p:sp>
    </p:spTree>
    <p:extLst>
      <p:ext uri="{BB962C8B-B14F-4D97-AF65-F5344CB8AC3E}">
        <p14:creationId xmlns:p14="http://schemas.microsoft.com/office/powerpoint/2010/main" val="3323460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t>Do you like Champagne ?</a:t>
            </a:r>
            <a:br>
              <a:rPr lang="en-CA" sz="3200" dirty="0" smtClean="0"/>
            </a:br>
            <a:r>
              <a:rPr lang="en-CA" sz="3200" dirty="0" smtClean="0"/>
              <a:t>I am so hungry when I see that brunch !</a:t>
            </a:r>
            <a:endParaRPr lang="en-CA" sz="3200" dirty="0"/>
          </a:p>
        </p:txBody>
      </p:sp>
      <p:pic>
        <p:nvPicPr>
          <p:cNvPr id="4" name="Espace réservé du contenu 3" descr="Queen-Champagne-Brunch.jpg"/>
          <p:cNvPicPr>
            <a:picLocks noGrp="1" noChangeAspect="1"/>
          </p:cNvPicPr>
          <p:nvPr>
            <p:ph idx="1"/>
          </p:nvPr>
        </p:nvPicPr>
        <p:blipFill>
          <a:blip r:embed="rId2">
            <a:extLst>
              <a:ext uri="{28A0092B-C50C-407E-A947-70E740481C1C}">
                <a14:useLocalDpi xmlns:a14="http://schemas.microsoft.com/office/drawing/2010/main" val="0"/>
              </a:ext>
            </a:extLst>
          </a:blip>
          <a:srcRect l="7374" r="7374"/>
          <a:stretch>
            <a:fillRect/>
          </a:stretch>
        </p:blipFill>
        <p:spPr/>
      </p:pic>
    </p:spTree>
    <p:extLst>
      <p:ext uri="{BB962C8B-B14F-4D97-AF65-F5344CB8AC3E}">
        <p14:creationId xmlns:p14="http://schemas.microsoft.com/office/powerpoint/2010/main" val="13014450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t>To relax in sipping a cream of mint for me.</a:t>
            </a:r>
            <a:br>
              <a:rPr lang="en-CA" sz="3200" dirty="0" smtClean="0"/>
            </a:br>
            <a:r>
              <a:rPr lang="en-CA" sz="3200" dirty="0" smtClean="0"/>
              <a:t>Is it not a nice place to chat ?</a:t>
            </a:r>
            <a:endParaRPr lang="en-CA" sz="3200" dirty="0"/>
          </a:p>
        </p:txBody>
      </p:sp>
      <p:pic>
        <p:nvPicPr>
          <p:cNvPr id="4" name="Espace réservé du contenu 3" descr="Queen-Lounge-Bar.jpg"/>
          <p:cNvPicPr>
            <a:picLocks noGrp="1" noChangeAspect="1"/>
          </p:cNvPicPr>
          <p:nvPr>
            <p:ph idx="1"/>
          </p:nvPr>
        </p:nvPicPr>
        <p:blipFill>
          <a:blip r:embed="rId2">
            <a:extLst>
              <a:ext uri="{28A0092B-C50C-407E-A947-70E740481C1C}">
                <a14:useLocalDpi xmlns:a14="http://schemas.microsoft.com/office/drawing/2010/main" val="0"/>
              </a:ext>
            </a:extLst>
          </a:blip>
          <a:srcRect t="9134" b="9134"/>
          <a:stretch>
            <a:fillRect/>
          </a:stretch>
        </p:blipFill>
        <p:spPr/>
      </p:pic>
    </p:spTree>
    <p:extLst>
      <p:ext uri="{BB962C8B-B14F-4D97-AF65-F5344CB8AC3E}">
        <p14:creationId xmlns:p14="http://schemas.microsoft.com/office/powerpoint/2010/main" val="20583284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402597"/>
          </a:xfrm>
        </p:spPr>
        <p:txBody>
          <a:bodyPr>
            <a:normAutofit fontScale="90000"/>
          </a:bodyPr>
          <a:lstStyle/>
          <a:p>
            <a:r>
              <a:rPr lang="en-CA" sz="3200" dirty="0" smtClean="0"/>
              <a:t>Do you prefer to dance a waltz ?</a:t>
            </a:r>
            <a:br>
              <a:rPr lang="en-CA" sz="3200" dirty="0" smtClean="0"/>
            </a:br>
            <a:r>
              <a:rPr lang="en-CA" sz="3200" dirty="0" smtClean="0"/>
              <a:t>A cord’s quartet just for you and me !</a:t>
            </a:r>
            <a:br>
              <a:rPr lang="en-CA" sz="3200" dirty="0" smtClean="0"/>
            </a:br>
            <a:r>
              <a:rPr lang="en-CA" sz="3200" dirty="0" smtClean="0"/>
              <a:t>I dream of Queen Victoria; so lovely !</a:t>
            </a:r>
            <a:endParaRPr lang="en-CA" sz="3200" dirty="0"/>
          </a:p>
        </p:txBody>
      </p:sp>
      <p:pic>
        <p:nvPicPr>
          <p:cNvPr id="4" name="Espace réservé du contenu 3" descr="Queen-BallRoom.jpg"/>
          <p:cNvPicPr>
            <a:picLocks noGrp="1" noChangeAspect="1"/>
          </p:cNvPicPr>
          <p:nvPr>
            <p:ph idx="1"/>
          </p:nvPr>
        </p:nvPicPr>
        <p:blipFill>
          <a:blip r:embed="rId2">
            <a:extLst>
              <a:ext uri="{28A0092B-C50C-407E-A947-70E740481C1C}">
                <a14:useLocalDpi xmlns:a14="http://schemas.microsoft.com/office/drawing/2010/main" val="0"/>
              </a:ext>
            </a:extLst>
          </a:blip>
          <a:srcRect t="7266" b="7266"/>
          <a:stretch>
            <a:fillRect/>
          </a:stretch>
        </p:blipFill>
        <p:spPr>
          <a:xfrm>
            <a:off x="457200" y="1774710"/>
            <a:ext cx="8229600" cy="4525963"/>
          </a:xfrm>
        </p:spPr>
      </p:pic>
      <p:sp>
        <p:nvSpPr>
          <p:cNvPr id="5" name="ZoneTexte 4"/>
          <p:cNvSpPr txBox="1"/>
          <p:nvPr/>
        </p:nvSpPr>
        <p:spPr>
          <a:xfrm>
            <a:off x="2782220" y="6427784"/>
            <a:ext cx="2946527" cy="400110"/>
          </a:xfrm>
          <a:prstGeom prst="rect">
            <a:avLst/>
          </a:prstGeom>
          <a:noFill/>
        </p:spPr>
        <p:txBody>
          <a:bodyPr wrap="none" rtlCol="0">
            <a:spAutoFit/>
          </a:bodyPr>
          <a:lstStyle/>
          <a:p>
            <a:r>
              <a:rPr lang="fr-CA" sz="1000" dirty="0">
                <a:solidFill>
                  <a:srgbClr val="FAC090"/>
                </a:solidFill>
                <a:latin typeface="Arial"/>
                <a:cs typeface="Arial"/>
                <a:hlinkClick r:id="rId3"/>
              </a:rPr>
              <a:t>https://www.youtube.com/watch?v=</a:t>
            </a:r>
            <a:r>
              <a:rPr lang="fr-CA" sz="1000" dirty="0" smtClean="0">
                <a:solidFill>
                  <a:srgbClr val="FAC090"/>
                </a:solidFill>
                <a:latin typeface="Arial"/>
                <a:cs typeface="Arial"/>
                <a:hlinkClick r:id="rId3"/>
              </a:rPr>
              <a:t>OYEllpwQxIc</a:t>
            </a:r>
            <a:endParaRPr lang="fr-CA" sz="1000" dirty="0" smtClean="0">
              <a:solidFill>
                <a:srgbClr val="FAC090"/>
              </a:solidFill>
              <a:latin typeface="Arial"/>
              <a:cs typeface="Arial"/>
            </a:endParaRPr>
          </a:p>
          <a:p>
            <a:endParaRPr lang="fr-CA" sz="1000" dirty="0">
              <a:solidFill>
                <a:srgbClr val="FAC090"/>
              </a:solidFill>
              <a:latin typeface="Arial"/>
              <a:cs typeface="Arial"/>
            </a:endParaRPr>
          </a:p>
        </p:txBody>
      </p:sp>
    </p:spTree>
    <p:extLst>
      <p:ext uri="{BB962C8B-B14F-4D97-AF65-F5344CB8AC3E}">
        <p14:creationId xmlns:p14="http://schemas.microsoft.com/office/powerpoint/2010/main" val="41017436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t>And if you decide to move inside the ship,</a:t>
            </a:r>
            <a:br>
              <a:rPr lang="en-CA" sz="3200" dirty="0" smtClean="0"/>
            </a:br>
            <a:r>
              <a:rPr lang="en-CA" sz="3200" dirty="0" smtClean="0"/>
              <a:t>You will use one of </a:t>
            </a:r>
            <a:r>
              <a:rPr lang="en-CA" sz="3200" dirty="0" smtClean="0"/>
              <a:t>the stairs </a:t>
            </a:r>
            <a:r>
              <a:rPr lang="en-CA" sz="3200" dirty="0" smtClean="0"/>
              <a:t>!</a:t>
            </a:r>
            <a:endParaRPr lang="en-CA" sz="3200" dirty="0"/>
          </a:p>
        </p:txBody>
      </p:sp>
      <p:pic>
        <p:nvPicPr>
          <p:cNvPr id="4" name="Espace réservé du contenu 3" descr="Queen-Grand-Lobby.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2652588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600" dirty="0" smtClean="0"/>
              <a:t>Or perhaps, this one !</a:t>
            </a:r>
            <a:endParaRPr lang="en-CA" sz="3600" dirty="0"/>
          </a:p>
        </p:txBody>
      </p:sp>
      <p:pic>
        <p:nvPicPr>
          <p:cNvPr id="4" name="Espace réservé du contenu 3" descr="Queen-Little-Stairs-1.jpg"/>
          <p:cNvPicPr>
            <a:picLocks noGrp="1" noChangeAspect="1"/>
          </p:cNvPicPr>
          <p:nvPr>
            <p:ph idx="1"/>
          </p:nvPr>
        </p:nvPicPr>
        <p:blipFill>
          <a:blip r:embed="rId2">
            <a:extLst>
              <a:ext uri="{28A0092B-C50C-407E-A947-70E740481C1C}">
                <a14:useLocalDpi xmlns:a14="http://schemas.microsoft.com/office/drawing/2010/main" val="0"/>
              </a:ext>
            </a:extLst>
          </a:blip>
          <a:srcRect t="14774" b="14774"/>
          <a:stretch>
            <a:fillRect/>
          </a:stretch>
        </p:blipFill>
        <p:spPr/>
      </p:pic>
    </p:spTree>
    <p:extLst>
      <p:ext uri="{BB962C8B-B14F-4D97-AF65-F5344CB8AC3E}">
        <p14:creationId xmlns:p14="http://schemas.microsoft.com/office/powerpoint/2010/main" val="40776964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t>Or this one !</a:t>
            </a:r>
            <a:br>
              <a:rPr lang="en-CA" sz="3200" dirty="0" smtClean="0"/>
            </a:br>
            <a:r>
              <a:rPr lang="en-CA" sz="3200" dirty="0" smtClean="0"/>
              <a:t>Is it not nice and perfect for Christmas ?</a:t>
            </a:r>
            <a:endParaRPr lang="en-CA" sz="3200" dirty="0"/>
          </a:p>
        </p:txBody>
      </p:sp>
      <p:pic>
        <p:nvPicPr>
          <p:cNvPr id="4" name="Espace réservé du contenu 3" descr="Queen-Little-Stairs-2.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24906005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9372"/>
          </a:xfrm>
        </p:spPr>
        <p:txBody>
          <a:bodyPr/>
          <a:lstStyle/>
          <a:p>
            <a:r>
              <a:rPr lang="en-CA" dirty="0" smtClean="0"/>
              <a:t>It is really Christmas time !</a:t>
            </a:r>
            <a:endParaRPr lang="en-CA" dirty="0"/>
          </a:p>
        </p:txBody>
      </p:sp>
      <p:pic>
        <p:nvPicPr>
          <p:cNvPr id="4" name="Espace réservé du contenu 3" descr="Queen-Christmas-Choral.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251180"/>
            <a:ext cx="8229600" cy="4525963"/>
          </a:xfrm>
        </p:spPr>
      </p:pic>
      <p:sp>
        <p:nvSpPr>
          <p:cNvPr id="5" name="ZoneTexte 4"/>
          <p:cNvSpPr txBox="1"/>
          <p:nvPr/>
        </p:nvSpPr>
        <p:spPr>
          <a:xfrm>
            <a:off x="2258735" y="6262969"/>
            <a:ext cx="3473577" cy="392415"/>
          </a:xfrm>
          <a:prstGeom prst="rect">
            <a:avLst/>
          </a:prstGeom>
          <a:noFill/>
        </p:spPr>
        <p:txBody>
          <a:bodyPr wrap="none" rtlCol="0">
            <a:spAutoFit/>
          </a:bodyPr>
          <a:lstStyle/>
          <a:p>
            <a:r>
              <a:rPr lang="fr-CA" sz="1200" dirty="0">
                <a:solidFill>
                  <a:schemeClr val="accent6">
                    <a:lumMod val="60000"/>
                    <a:lumOff val="40000"/>
                  </a:schemeClr>
                </a:solidFill>
                <a:latin typeface="Arial"/>
                <a:cs typeface="Arial"/>
                <a:hlinkClick r:id="rId3"/>
              </a:rPr>
              <a:t>https://www.youtube.com/watch?v=</a:t>
            </a:r>
            <a:r>
              <a:rPr lang="fr-CA" sz="1200" dirty="0" smtClean="0">
                <a:solidFill>
                  <a:schemeClr val="accent6">
                    <a:lumMod val="60000"/>
                    <a:lumOff val="40000"/>
                  </a:schemeClr>
                </a:solidFill>
                <a:latin typeface="Arial"/>
                <a:cs typeface="Arial"/>
                <a:hlinkClick r:id="rId3"/>
              </a:rPr>
              <a:t>_tKbZ2r1n0s</a:t>
            </a:r>
            <a:r>
              <a:rPr lang="fr-CA" sz="1200" dirty="0" smtClean="0">
                <a:solidFill>
                  <a:schemeClr val="accent6">
                    <a:lumMod val="60000"/>
                    <a:lumOff val="40000"/>
                  </a:schemeClr>
                </a:solidFill>
                <a:latin typeface="Arial"/>
                <a:cs typeface="Arial"/>
              </a:rPr>
              <a:t> </a:t>
            </a:r>
          </a:p>
          <a:p>
            <a:pPr>
              <a:lnSpc>
                <a:spcPct val="80000"/>
              </a:lnSpc>
            </a:pPr>
            <a:endParaRPr lang="fr-CA" sz="900" dirty="0">
              <a:solidFill>
                <a:schemeClr val="accent6">
                  <a:lumMod val="60000"/>
                  <a:lumOff val="40000"/>
                </a:schemeClr>
              </a:solidFill>
              <a:latin typeface="Arial"/>
              <a:cs typeface="Arial"/>
            </a:endParaRPr>
          </a:p>
        </p:txBody>
      </p:sp>
    </p:spTree>
    <p:extLst>
      <p:ext uri="{BB962C8B-B14F-4D97-AF65-F5344CB8AC3E}">
        <p14:creationId xmlns:p14="http://schemas.microsoft.com/office/powerpoint/2010/main" val="14459004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t>And after moving from AFT to Fore,</a:t>
            </a:r>
            <a:br>
              <a:rPr lang="en-CA" sz="3200" dirty="0" smtClean="0"/>
            </a:br>
            <a:r>
              <a:rPr lang="en-CA" sz="3200" dirty="0" smtClean="0"/>
              <a:t>You will enter in the theater</a:t>
            </a:r>
            <a:endParaRPr lang="en-CA" sz="3200" dirty="0"/>
          </a:p>
        </p:txBody>
      </p:sp>
      <p:pic>
        <p:nvPicPr>
          <p:cNvPr id="4" name="Espace réservé du contenu 3" descr="Queen-Theater.jpg"/>
          <p:cNvPicPr>
            <a:picLocks noGrp="1" noChangeAspect="1"/>
          </p:cNvPicPr>
          <p:nvPr>
            <p:ph idx="1"/>
          </p:nvPr>
        </p:nvPicPr>
        <p:blipFill>
          <a:blip r:embed="rId2">
            <a:extLst>
              <a:ext uri="{28A0092B-C50C-407E-A947-70E740481C1C}">
                <a14:useLocalDpi xmlns:a14="http://schemas.microsoft.com/office/drawing/2010/main" val="0"/>
              </a:ext>
            </a:extLst>
          </a:blip>
          <a:srcRect t="6866" b="6866"/>
          <a:stretch>
            <a:fillRect/>
          </a:stretch>
        </p:blipFill>
        <p:spPr/>
      </p:pic>
    </p:spTree>
    <p:extLst>
      <p:ext uri="{BB962C8B-B14F-4D97-AF65-F5344CB8AC3E}">
        <p14:creationId xmlns:p14="http://schemas.microsoft.com/office/powerpoint/2010/main" val="5883664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5251307"/>
            <a:ext cx="6400800" cy="1252027"/>
          </a:xfrm>
        </p:spPr>
        <p:txBody>
          <a:bodyPr>
            <a:normAutofit fontScale="85000" lnSpcReduction="20000"/>
          </a:bodyPr>
          <a:lstStyle/>
          <a:p>
            <a:r>
              <a:rPr lang="en-CA" b="1" dirty="0" smtClean="0">
                <a:solidFill>
                  <a:schemeClr val="tx1"/>
                </a:solidFill>
                <a:latin typeface="Arial"/>
                <a:cs typeface="Arial"/>
              </a:rPr>
              <a:t>My </a:t>
            </a:r>
            <a:r>
              <a:rPr lang="en-CA" b="1" dirty="0" err="1" smtClean="0">
                <a:solidFill>
                  <a:schemeClr val="tx1"/>
                </a:solidFill>
                <a:latin typeface="Arial"/>
                <a:cs typeface="Arial"/>
              </a:rPr>
              <a:t>favorite</a:t>
            </a:r>
            <a:r>
              <a:rPr lang="en-CA" b="1" dirty="0" smtClean="0">
                <a:solidFill>
                  <a:schemeClr val="tx1"/>
                </a:solidFill>
                <a:latin typeface="Arial"/>
                <a:cs typeface="Arial"/>
              </a:rPr>
              <a:t> ship</a:t>
            </a:r>
          </a:p>
          <a:p>
            <a:endParaRPr lang="en-CA" b="1" dirty="0" smtClean="0">
              <a:solidFill>
                <a:schemeClr val="tx1"/>
              </a:solidFill>
              <a:latin typeface="Arial"/>
              <a:cs typeface="Arial"/>
            </a:endParaRPr>
          </a:p>
          <a:p>
            <a:r>
              <a:rPr lang="en-CA" b="1" dirty="0" smtClean="0">
                <a:solidFill>
                  <a:schemeClr val="tx1"/>
                </a:solidFill>
                <a:latin typeface="Arial"/>
                <a:cs typeface="Arial"/>
              </a:rPr>
              <a:t>M.S. Queen Victoria</a:t>
            </a:r>
            <a:endParaRPr lang="en-CA" b="1" dirty="0">
              <a:solidFill>
                <a:schemeClr val="tx1"/>
              </a:solidFill>
              <a:latin typeface="Arial"/>
              <a:cs typeface="Arial"/>
            </a:endParaRPr>
          </a:p>
        </p:txBody>
      </p:sp>
      <p:pic>
        <p:nvPicPr>
          <p:cNvPr id="5" name="Image 4" descr="top_cvictor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5" y="441342"/>
            <a:ext cx="8963304" cy="4098382"/>
          </a:xfrm>
          <a:prstGeom prst="rect">
            <a:avLst/>
          </a:prstGeom>
        </p:spPr>
      </p:pic>
    </p:spTree>
    <p:extLst>
      <p:ext uri="{BB962C8B-B14F-4D97-AF65-F5344CB8AC3E}">
        <p14:creationId xmlns:p14="http://schemas.microsoft.com/office/powerpoint/2010/main" val="8096073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8214" y="4260523"/>
            <a:ext cx="8259096" cy="2369880"/>
          </a:xfrm>
          <a:prstGeom prst="rect">
            <a:avLst/>
          </a:prstGeom>
          <a:noFill/>
        </p:spPr>
        <p:txBody>
          <a:bodyPr wrap="square" rtlCol="0">
            <a:spAutoFit/>
          </a:bodyPr>
          <a:lstStyle/>
          <a:p>
            <a:pPr algn="ctr"/>
            <a:r>
              <a:rPr lang="en-CA" sz="2800" dirty="0" smtClean="0">
                <a:latin typeface="Arial"/>
                <a:cs typeface="Arial"/>
              </a:rPr>
              <a:t>Is it so expensive?</a:t>
            </a:r>
            <a:endParaRPr lang="en-CA" sz="2800" dirty="0">
              <a:latin typeface="Arial"/>
              <a:cs typeface="Arial"/>
            </a:endParaRPr>
          </a:p>
          <a:p>
            <a:pPr algn="ctr"/>
            <a:r>
              <a:rPr lang="en-CA" sz="2400" dirty="0" smtClean="0">
                <a:latin typeface="Arial"/>
                <a:cs typeface="Arial"/>
              </a:rPr>
              <a:t>On the 107 nights cruise, it is only $165 per day!</a:t>
            </a:r>
          </a:p>
          <a:p>
            <a:pPr algn="ctr"/>
            <a:endParaRPr lang="en-CA" sz="2400" dirty="0" smtClean="0">
              <a:latin typeface="Arial"/>
              <a:cs typeface="Arial"/>
            </a:endParaRPr>
          </a:p>
          <a:p>
            <a:pPr algn="ctr"/>
            <a:r>
              <a:rPr lang="en-CA" sz="2400" dirty="0" smtClean="0">
                <a:latin typeface="Arial"/>
                <a:cs typeface="Arial"/>
              </a:rPr>
              <a:t>Less than the price of a room in any 4 or 5 stars hotel in </a:t>
            </a:r>
            <a:r>
              <a:rPr lang="en-CA" sz="2400" smtClean="0">
                <a:latin typeface="Arial"/>
                <a:cs typeface="Arial"/>
              </a:rPr>
              <a:t>Québec city </a:t>
            </a:r>
            <a:r>
              <a:rPr lang="en-CA" sz="2400" dirty="0" smtClean="0">
                <a:latin typeface="Arial"/>
                <a:cs typeface="Arial"/>
              </a:rPr>
              <a:t>and including three meals, beverages and daily shows, events and even, dance lessons!</a:t>
            </a:r>
            <a:endParaRPr lang="en-CA" sz="2400" dirty="0">
              <a:latin typeface="Arial"/>
              <a:cs typeface="Arial"/>
            </a:endParaRPr>
          </a:p>
        </p:txBody>
      </p:sp>
      <p:pic>
        <p:nvPicPr>
          <p:cNvPr id="3" name="Image 2" descr="expensiv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96" y="225186"/>
            <a:ext cx="7623422" cy="3440822"/>
          </a:xfrm>
          <a:prstGeom prst="rect">
            <a:avLst/>
          </a:prstGeom>
        </p:spPr>
      </p:pic>
    </p:spTree>
    <p:extLst>
      <p:ext uri="{BB962C8B-B14F-4D97-AF65-F5344CB8AC3E}">
        <p14:creationId xmlns:p14="http://schemas.microsoft.com/office/powerpoint/2010/main" val="23191792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t>You will visit the World in full comfort !</a:t>
            </a:r>
            <a:br>
              <a:rPr lang="en-CA" sz="3200" dirty="0" smtClean="0"/>
            </a:br>
            <a:r>
              <a:rPr lang="en-CA" sz="3200" dirty="0" smtClean="0"/>
              <a:t>What can you expect or wish more ?</a:t>
            </a:r>
            <a:endParaRPr lang="en-CA" sz="3200" dirty="0"/>
          </a:p>
        </p:txBody>
      </p:sp>
      <p:pic>
        <p:nvPicPr>
          <p:cNvPr id="4" name="Espace réservé du contenu 3" descr="Queen-World-Cruise-itinerary.gif"/>
          <p:cNvPicPr>
            <a:picLocks noGrp="1" noChangeAspect="1"/>
          </p:cNvPicPr>
          <p:nvPr>
            <p:ph idx="1"/>
          </p:nvPr>
        </p:nvPicPr>
        <p:blipFill>
          <a:blip r:embed="rId2">
            <a:extLst>
              <a:ext uri="{28A0092B-C50C-407E-A947-70E740481C1C}">
                <a14:useLocalDpi xmlns:a14="http://schemas.microsoft.com/office/drawing/2010/main" val="0"/>
              </a:ext>
            </a:extLst>
          </a:blip>
          <a:srcRect l="4744" r="4744"/>
          <a:stretch>
            <a:fillRect/>
          </a:stretch>
        </p:blipFill>
        <p:spPr/>
      </p:pic>
    </p:spTree>
    <p:extLst>
      <p:ext uri="{BB962C8B-B14F-4D97-AF65-F5344CB8AC3E}">
        <p14:creationId xmlns:p14="http://schemas.microsoft.com/office/powerpoint/2010/main" val="11019018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474265"/>
            <a:ext cx="8229600" cy="2977282"/>
          </a:xfrm>
        </p:spPr>
        <p:txBody>
          <a:bodyPr>
            <a:noAutofit/>
          </a:bodyPr>
          <a:lstStyle/>
          <a:p>
            <a:pPr marL="0" indent="0">
              <a:buNone/>
            </a:pPr>
            <a:r>
              <a:rPr lang="en-CA" sz="3600" dirty="0" smtClean="0">
                <a:latin typeface="Arial"/>
                <a:cs typeface="Arial"/>
              </a:rPr>
              <a:t>Even for a shorter time,</a:t>
            </a:r>
          </a:p>
          <a:p>
            <a:pPr marL="0" indent="0">
              <a:buNone/>
            </a:pPr>
            <a:r>
              <a:rPr lang="en-CA" sz="3600" dirty="0" smtClean="0">
                <a:latin typeface="Arial"/>
                <a:cs typeface="Arial"/>
              </a:rPr>
              <a:t>it is not very expensive:</a:t>
            </a:r>
          </a:p>
          <a:p>
            <a:pPr marL="0" indent="0">
              <a:buNone/>
            </a:pPr>
            <a:r>
              <a:rPr lang="en-CA" sz="3600" dirty="0" smtClean="0">
                <a:latin typeface="Arial"/>
                <a:cs typeface="Arial"/>
              </a:rPr>
              <a:t>$158 per day for 24 nights, or</a:t>
            </a:r>
          </a:p>
          <a:p>
            <a:pPr marL="0" indent="0">
              <a:buNone/>
            </a:pPr>
            <a:r>
              <a:rPr lang="en-CA" sz="3600" dirty="0" smtClean="0">
                <a:latin typeface="Arial"/>
                <a:cs typeface="Arial"/>
              </a:rPr>
              <a:t>$152 per day for 40 nights.</a:t>
            </a:r>
            <a:endParaRPr lang="en-CA" sz="3600" dirty="0">
              <a:latin typeface="Arial"/>
              <a:cs typeface="Arial"/>
            </a:endParaRPr>
          </a:p>
        </p:txBody>
      </p:sp>
      <p:pic>
        <p:nvPicPr>
          <p:cNvPr id="7" name="Image 6" descr="Queen-Victoria-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68" y="161562"/>
            <a:ext cx="2928266" cy="3312703"/>
          </a:xfrm>
          <a:prstGeom prst="rect">
            <a:avLst/>
          </a:prstGeom>
        </p:spPr>
      </p:pic>
      <p:pic>
        <p:nvPicPr>
          <p:cNvPr id="8" name="Image 7" descr="Queen-Victoria-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235" y="235037"/>
            <a:ext cx="2807331" cy="3239228"/>
          </a:xfrm>
          <a:prstGeom prst="rect">
            <a:avLst/>
          </a:prstGeom>
        </p:spPr>
      </p:pic>
    </p:spTree>
    <p:extLst>
      <p:ext uri="{BB962C8B-B14F-4D97-AF65-F5344CB8AC3E}">
        <p14:creationId xmlns:p14="http://schemas.microsoft.com/office/powerpoint/2010/main" val="26852330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33575"/>
          </a:xfrm>
        </p:spPr>
        <p:txBody>
          <a:bodyPr>
            <a:normAutofit fontScale="90000"/>
          </a:bodyPr>
          <a:lstStyle/>
          <a:p>
            <a:r>
              <a:rPr lang="en-CA" sz="3200" dirty="0" smtClean="0">
                <a:latin typeface="Arial"/>
                <a:cs typeface="Arial"/>
              </a:rPr>
              <a:t>Cunard is part of Carnival Group</a:t>
            </a:r>
            <a:endParaRPr lang="en-CA" sz="3200" dirty="0">
              <a:latin typeface="Arial"/>
              <a:cs typeface="Arial"/>
            </a:endParaRPr>
          </a:p>
        </p:txBody>
      </p:sp>
      <p:sp>
        <p:nvSpPr>
          <p:cNvPr id="3" name="Espace réservé du contenu 2"/>
          <p:cNvSpPr>
            <a:spLocks noGrp="1"/>
          </p:cNvSpPr>
          <p:nvPr>
            <p:ph idx="1"/>
          </p:nvPr>
        </p:nvSpPr>
        <p:spPr>
          <a:xfrm>
            <a:off x="457200" y="934168"/>
            <a:ext cx="8229600" cy="5191995"/>
          </a:xfrm>
        </p:spPr>
        <p:txBody>
          <a:bodyPr>
            <a:normAutofit fontScale="55000" lnSpcReduction="20000"/>
          </a:bodyPr>
          <a:lstStyle/>
          <a:p>
            <a:pPr marL="0" indent="0">
              <a:buNone/>
            </a:pPr>
            <a:r>
              <a:rPr lang="en-CA" sz="4400" b="1" dirty="0">
                <a:solidFill>
                  <a:srgbClr val="800000"/>
                </a:solidFill>
              </a:rPr>
              <a:t>However, I must warn </a:t>
            </a:r>
            <a:r>
              <a:rPr lang="en-CA" sz="4400" b="1" dirty="0" smtClean="0">
                <a:solidFill>
                  <a:srgbClr val="800000"/>
                </a:solidFill>
              </a:rPr>
              <a:t>you</a:t>
            </a:r>
            <a:r>
              <a:rPr lang="en-CA" sz="4400" b="1" dirty="0">
                <a:solidFill>
                  <a:srgbClr val="800000"/>
                </a:solidFill>
              </a:rPr>
              <a:t>.</a:t>
            </a:r>
            <a:endParaRPr lang="en-CA" sz="4400" b="1" dirty="0" smtClean="0">
              <a:solidFill>
                <a:srgbClr val="800000"/>
              </a:solidFill>
            </a:endParaRPr>
          </a:p>
          <a:p>
            <a:pPr marL="0" indent="0">
              <a:buNone/>
            </a:pPr>
            <a:r>
              <a:rPr lang="en-CA" sz="4400" b="1" dirty="0" smtClean="0">
                <a:solidFill>
                  <a:srgbClr val="000090"/>
                </a:solidFill>
              </a:rPr>
              <a:t>Cunard </a:t>
            </a:r>
            <a:r>
              <a:rPr lang="en-CA" sz="4400" b="1" dirty="0">
                <a:solidFill>
                  <a:srgbClr val="000090"/>
                </a:solidFill>
              </a:rPr>
              <a:t>is just a subsidiary of Carnival Corporation, the </a:t>
            </a:r>
            <a:r>
              <a:rPr lang="en-CA" sz="4400" b="1" dirty="0" smtClean="0">
                <a:solidFill>
                  <a:srgbClr val="000090"/>
                </a:solidFill>
              </a:rPr>
              <a:t>world’s </a:t>
            </a:r>
            <a:r>
              <a:rPr lang="en-CA" sz="4400" b="1" dirty="0">
                <a:solidFill>
                  <a:srgbClr val="000090"/>
                </a:solidFill>
              </a:rPr>
              <a:t>largest travel leisure company, with a combined fleet of over 100 vessels across 10 different cruise line </a:t>
            </a:r>
            <a:r>
              <a:rPr lang="en-CA" sz="4400" b="1" dirty="0" smtClean="0">
                <a:solidFill>
                  <a:srgbClr val="000090"/>
                </a:solidFill>
              </a:rPr>
              <a:t>brands. Yes</a:t>
            </a:r>
            <a:r>
              <a:rPr lang="en-CA" sz="4400" b="1" dirty="0">
                <a:solidFill>
                  <a:srgbClr val="000090"/>
                </a:solidFill>
              </a:rPr>
              <a:t>, 10 brands like:</a:t>
            </a:r>
            <a:endParaRPr lang="fr-CA" sz="4400" b="1" dirty="0">
              <a:solidFill>
                <a:srgbClr val="000090"/>
              </a:solidFill>
            </a:endParaRPr>
          </a:p>
          <a:p>
            <a:pPr marL="0" indent="0">
              <a:buNone/>
            </a:pPr>
            <a:r>
              <a:rPr lang="en-CA" dirty="0"/>
              <a:t> </a:t>
            </a:r>
            <a:endParaRPr lang="fr-CA" dirty="0"/>
          </a:p>
          <a:p>
            <a:pPr lvl="0"/>
            <a:r>
              <a:rPr lang="en-CA" sz="3600" b="1" dirty="0"/>
              <a:t>AIDA Cruises, in Rostock, Germany</a:t>
            </a:r>
            <a:endParaRPr lang="fr-CA" sz="3600" b="1" dirty="0"/>
          </a:p>
          <a:p>
            <a:pPr lvl="0"/>
            <a:r>
              <a:rPr lang="en-CA" sz="3600" b="1" dirty="0"/>
              <a:t>Carnival Cruise Line, in Miami, Florida</a:t>
            </a:r>
            <a:endParaRPr lang="fr-CA" sz="3600" b="1" dirty="0"/>
          </a:p>
          <a:p>
            <a:pPr lvl="0"/>
            <a:r>
              <a:rPr lang="en-CA" sz="3600" b="1" dirty="0"/>
              <a:t>Costa Cruises, in Genoa, Italy</a:t>
            </a:r>
            <a:endParaRPr lang="fr-CA" sz="3600" b="1" dirty="0"/>
          </a:p>
          <a:p>
            <a:pPr lvl="0"/>
            <a:r>
              <a:rPr lang="en-CA" sz="3600" b="1" dirty="0"/>
              <a:t>Cunard Line, in Southampton, United Kingdom</a:t>
            </a:r>
            <a:endParaRPr lang="fr-CA" sz="3600" b="1" dirty="0"/>
          </a:p>
          <a:p>
            <a:pPr lvl="0"/>
            <a:r>
              <a:rPr lang="en-CA" sz="3600" b="1" dirty="0"/>
              <a:t>Fathom, in Miami, Florida</a:t>
            </a:r>
            <a:endParaRPr lang="fr-CA" sz="3600" b="1" dirty="0"/>
          </a:p>
          <a:p>
            <a:pPr lvl="0"/>
            <a:r>
              <a:rPr lang="en-CA" sz="3600" b="1" dirty="0"/>
              <a:t>Holland America Line, in Seattle, Washington</a:t>
            </a:r>
            <a:endParaRPr lang="fr-CA" sz="3600" b="1" dirty="0"/>
          </a:p>
          <a:p>
            <a:pPr lvl="0"/>
            <a:r>
              <a:rPr lang="en-CA" sz="3600" b="1" dirty="0"/>
              <a:t>P&amp;O Cruises, in Southampton, United Kingdom</a:t>
            </a:r>
            <a:endParaRPr lang="fr-CA" sz="3600" b="1" dirty="0"/>
          </a:p>
          <a:p>
            <a:pPr lvl="0"/>
            <a:r>
              <a:rPr lang="en-CA" sz="3600" b="1" dirty="0"/>
              <a:t>P&amp;O Cruises Australia, in North Sidney, Australia</a:t>
            </a:r>
            <a:endParaRPr lang="fr-CA" sz="3600" b="1" dirty="0"/>
          </a:p>
          <a:p>
            <a:pPr lvl="0"/>
            <a:r>
              <a:rPr lang="en-CA" sz="3600" b="1" dirty="0"/>
              <a:t>Princess Cruises, in Santa Clara, California</a:t>
            </a:r>
            <a:endParaRPr lang="fr-CA" sz="3600" b="1" dirty="0"/>
          </a:p>
          <a:p>
            <a:pPr lvl="0"/>
            <a:r>
              <a:rPr lang="en-CA" sz="3600" b="1" dirty="0"/>
              <a:t>Seabourn Cruise Line, in Seattle, Washington</a:t>
            </a:r>
            <a:endParaRPr lang="fr-CA" sz="3600" b="1" dirty="0"/>
          </a:p>
          <a:p>
            <a:pPr marL="0" indent="0">
              <a:buNone/>
            </a:pPr>
            <a:endParaRPr lang="fr-CA" dirty="0"/>
          </a:p>
        </p:txBody>
      </p:sp>
    </p:spTree>
    <p:extLst>
      <p:ext uri="{BB962C8B-B14F-4D97-AF65-F5344CB8AC3E}">
        <p14:creationId xmlns:p14="http://schemas.microsoft.com/office/powerpoint/2010/main" val="5460616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33575"/>
          </a:xfrm>
        </p:spPr>
        <p:txBody>
          <a:bodyPr>
            <a:normAutofit/>
          </a:bodyPr>
          <a:lstStyle/>
          <a:p>
            <a:r>
              <a:rPr lang="en-CA" sz="2800" b="1" dirty="0" smtClean="0">
                <a:latin typeface="Arial"/>
                <a:cs typeface="Arial"/>
              </a:rPr>
              <a:t>The fleet of Carnival Group</a:t>
            </a:r>
            <a:endParaRPr lang="en-CA" sz="2800" b="1" dirty="0">
              <a:latin typeface="Arial"/>
              <a:cs typeface="Arial"/>
            </a:endParaRPr>
          </a:p>
        </p:txBody>
      </p:sp>
      <p:sp>
        <p:nvSpPr>
          <p:cNvPr id="3" name="Espace réservé du contenu 2"/>
          <p:cNvSpPr>
            <a:spLocks noGrp="1"/>
          </p:cNvSpPr>
          <p:nvPr>
            <p:ph idx="1"/>
          </p:nvPr>
        </p:nvSpPr>
        <p:spPr>
          <a:xfrm>
            <a:off x="457200" y="934168"/>
            <a:ext cx="8229600" cy="5191995"/>
          </a:xfrm>
        </p:spPr>
        <p:txBody>
          <a:bodyPr>
            <a:normAutofit/>
          </a:bodyPr>
          <a:lstStyle/>
          <a:p>
            <a:pPr marL="0" indent="0">
              <a:buNone/>
            </a:pPr>
            <a:r>
              <a:rPr lang="en-CA" sz="2800" b="1" dirty="0" smtClean="0"/>
              <a:t>The biggest ones are:</a:t>
            </a:r>
          </a:p>
          <a:p>
            <a:pPr lvl="1"/>
            <a:r>
              <a:rPr lang="en-CA" b="1" dirty="0" smtClean="0"/>
              <a:t>Carnival Cruise Line with 26 ships</a:t>
            </a:r>
          </a:p>
          <a:p>
            <a:pPr lvl="1"/>
            <a:r>
              <a:rPr lang="en-CA" b="1" dirty="0" smtClean="0"/>
              <a:t>Costa with 15 ships</a:t>
            </a:r>
          </a:p>
          <a:p>
            <a:pPr lvl="1"/>
            <a:r>
              <a:rPr lang="en-CA" b="1" dirty="0" smtClean="0"/>
              <a:t>Holland America with 15 ships</a:t>
            </a:r>
          </a:p>
          <a:p>
            <a:pPr lvl="1"/>
            <a:r>
              <a:rPr lang="en-CA" b="1" dirty="0" smtClean="0"/>
              <a:t>Princess with 17 ships.</a:t>
            </a:r>
          </a:p>
          <a:p>
            <a:pPr marL="0" indent="0">
              <a:buNone/>
            </a:pPr>
            <a:endParaRPr lang="en-CA" sz="2800" b="1" dirty="0" smtClean="0"/>
          </a:p>
          <a:p>
            <a:pPr marL="0" indent="0">
              <a:buNone/>
            </a:pPr>
            <a:r>
              <a:rPr lang="en-CA" sz="2800" b="1" dirty="0" smtClean="0"/>
              <a:t>So, with only 3 ships, Cunard looks very small, but Cunard has been one of Carnival’s most high-profile brands.</a:t>
            </a:r>
          </a:p>
          <a:p>
            <a:pPr marL="0" indent="0">
              <a:buNone/>
            </a:pPr>
            <a:endParaRPr lang="en-CA" b="1" dirty="0"/>
          </a:p>
        </p:txBody>
      </p:sp>
    </p:spTree>
    <p:extLst>
      <p:ext uri="{BB962C8B-B14F-4D97-AF65-F5344CB8AC3E}">
        <p14:creationId xmlns:p14="http://schemas.microsoft.com/office/powerpoint/2010/main" val="23760746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latin typeface="Arial"/>
                <a:cs typeface="Arial"/>
              </a:rPr>
              <a:t>Note about the statement on the next page</a:t>
            </a:r>
            <a:endParaRPr lang="en-CA" sz="3200" dirty="0">
              <a:latin typeface="Arial"/>
              <a:cs typeface="Arial"/>
            </a:endParaRPr>
          </a:p>
        </p:txBody>
      </p:sp>
      <p:sp>
        <p:nvSpPr>
          <p:cNvPr id="3" name="Espace réservé du contenu 2"/>
          <p:cNvSpPr>
            <a:spLocks noGrp="1"/>
          </p:cNvSpPr>
          <p:nvPr>
            <p:ph idx="1"/>
          </p:nvPr>
        </p:nvSpPr>
        <p:spPr/>
        <p:txBody>
          <a:bodyPr/>
          <a:lstStyle/>
          <a:p>
            <a:r>
              <a:rPr lang="en-CA" dirty="0" smtClean="0">
                <a:latin typeface="Arial"/>
                <a:cs typeface="Arial"/>
              </a:rPr>
              <a:t>Carnival corporation shows financial statements only for the group, meaning the ten cruise lines</a:t>
            </a:r>
            <a:endParaRPr lang="en-CA" dirty="0">
              <a:latin typeface="Arial"/>
              <a:cs typeface="Arial"/>
            </a:endParaRPr>
          </a:p>
        </p:txBody>
      </p:sp>
    </p:spTree>
    <p:extLst>
      <p:ext uri="{BB962C8B-B14F-4D97-AF65-F5344CB8AC3E}">
        <p14:creationId xmlns:p14="http://schemas.microsoft.com/office/powerpoint/2010/main" val="9071332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arnival-États-financiers-min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13" y="409355"/>
            <a:ext cx="8128000" cy="5080000"/>
          </a:xfrm>
          <a:prstGeom prst="rect">
            <a:avLst/>
          </a:prstGeom>
        </p:spPr>
      </p:pic>
      <p:sp>
        <p:nvSpPr>
          <p:cNvPr id="13" name="ZoneTexte 12"/>
          <p:cNvSpPr txBox="1"/>
          <p:nvPr/>
        </p:nvSpPr>
        <p:spPr>
          <a:xfrm>
            <a:off x="692687" y="5489355"/>
            <a:ext cx="7776991" cy="1200328"/>
          </a:xfrm>
          <a:prstGeom prst="rect">
            <a:avLst/>
          </a:prstGeom>
          <a:noFill/>
        </p:spPr>
        <p:txBody>
          <a:bodyPr wrap="square" rtlCol="0">
            <a:spAutoFit/>
          </a:bodyPr>
          <a:lstStyle/>
          <a:p>
            <a:pPr algn="ctr"/>
            <a:r>
              <a:rPr lang="en-CA" sz="2400" dirty="0" smtClean="0">
                <a:latin typeface="Arial"/>
                <a:cs typeface="Arial"/>
              </a:rPr>
              <a:t>Gross income: $ 16,389,000,000  -  WOW!</a:t>
            </a:r>
          </a:p>
          <a:p>
            <a:pPr algn="ctr"/>
            <a:r>
              <a:rPr lang="en-CA" sz="2400" dirty="0" smtClean="0">
                <a:latin typeface="Arial"/>
                <a:cs typeface="Arial"/>
              </a:rPr>
              <a:t>Number </a:t>
            </a:r>
            <a:r>
              <a:rPr lang="en-CA" sz="2400" dirty="0">
                <a:latin typeface="Arial"/>
                <a:cs typeface="Arial"/>
              </a:rPr>
              <a:t>o</a:t>
            </a:r>
            <a:r>
              <a:rPr lang="en-CA" sz="2400" dirty="0" smtClean="0">
                <a:latin typeface="Arial"/>
                <a:cs typeface="Arial"/>
              </a:rPr>
              <a:t>f passengers: 11,500,000</a:t>
            </a:r>
          </a:p>
          <a:p>
            <a:pPr algn="ctr"/>
            <a:r>
              <a:rPr lang="en-CA" sz="2400" dirty="0" smtClean="0">
                <a:latin typeface="Arial"/>
                <a:cs typeface="Arial"/>
              </a:rPr>
              <a:t>Net income: $ 2,779,000,000</a:t>
            </a:r>
            <a:endParaRPr lang="en-CA" sz="2400" dirty="0">
              <a:latin typeface="Arial"/>
              <a:cs typeface="Arial"/>
            </a:endParaRPr>
          </a:p>
        </p:txBody>
      </p:sp>
    </p:spTree>
    <p:extLst>
      <p:ext uri="{BB962C8B-B14F-4D97-AF65-F5344CB8AC3E}">
        <p14:creationId xmlns:p14="http://schemas.microsoft.com/office/powerpoint/2010/main" val="17857096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91" y="274638"/>
            <a:ext cx="8637604" cy="795981"/>
          </a:xfrm>
        </p:spPr>
        <p:txBody>
          <a:bodyPr>
            <a:normAutofit/>
          </a:bodyPr>
          <a:lstStyle/>
          <a:p>
            <a:r>
              <a:rPr lang="en-CA" sz="3200" b="1" dirty="0">
                <a:solidFill>
                  <a:srgbClr val="000090"/>
                </a:solidFill>
              </a:rPr>
              <a:t>T</a:t>
            </a:r>
            <a:r>
              <a:rPr lang="en-CA" sz="3200" b="1" dirty="0" smtClean="0">
                <a:solidFill>
                  <a:srgbClr val="000090"/>
                </a:solidFill>
              </a:rPr>
              <a:t>he cruise industry</a:t>
            </a:r>
            <a:r>
              <a:rPr lang="fr-CA" sz="3200" b="1" dirty="0" smtClean="0">
                <a:solidFill>
                  <a:srgbClr val="000090"/>
                </a:solidFill>
              </a:rPr>
              <a:t> </a:t>
            </a:r>
            <a:endParaRPr lang="en-CA" sz="3200" b="1" dirty="0">
              <a:solidFill>
                <a:srgbClr val="000090"/>
              </a:solidFill>
            </a:endParaRPr>
          </a:p>
        </p:txBody>
      </p:sp>
      <p:sp>
        <p:nvSpPr>
          <p:cNvPr id="3" name="Espace réservé du contenu 2"/>
          <p:cNvSpPr>
            <a:spLocks noGrp="1"/>
          </p:cNvSpPr>
          <p:nvPr>
            <p:ph idx="1"/>
          </p:nvPr>
        </p:nvSpPr>
        <p:spPr>
          <a:xfrm>
            <a:off x="457200" y="1070620"/>
            <a:ext cx="8229600" cy="5055544"/>
          </a:xfrm>
        </p:spPr>
        <p:txBody>
          <a:bodyPr>
            <a:noAutofit/>
          </a:bodyPr>
          <a:lstStyle/>
          <a:p>
            <a:r>
              <a:rPr lang="en-CA" sz="2000" b="1" dirty="0">
                <a:solidFill>
                  <a:srgbClr val="800000"/>
                </a:solidFill>
              </a:rPr>
              <a:t>Direct spending by the cruise industry in Europe grew by 3% to 14.5bn in 2010. There has been 73% growth between 2005 and 2010. The UK itself followed a 6% rise to 2.4bn in 2009 with an even larger 7% growth in 2010 when total direct spending reached 2.6bn. The number of UK jobs generated by the industry rose to nearly 59,000, a 50% increase in just four years.</a:t>
            </a:r>
            <a:endParaRPr lang="fr-CA" sz="2000" b="1" dirty="0">
              <a:solidFill>
                <a:srgbClr val="800000"/>
              </a:solidFill>
            </a:endParaRPr>
          </a:p>
          <a:p>
            <a:pPr marL="0" indent="0">
              <a:buNone/>
            </a:pPr>
            <a:endParaRPr lang="fr-CA" sz="2000" b="1" dirty="0">
              <a:solidFill>
                <a:srgbClr val="000090"/>
              </a:solidFill>
            </a:endParaRPr>
          </a:p>
          <a:p>
            <a:r>
              <a:rPr lang="en-CA" sz="2000" b="1" dirty="0">
                <a:solidFill>
                  <a:srgbClr val="000090"/>
                </a:solidFill>
              </a:rPr>
              <a:t>Despite the global economic crisis which took hold in the second half of 2008 and continued through 2009 and 2010, the signs are that cruising has proved more resilient than other tourism and leisure sectors and that its growth will continue unabated. Look at the following statistics about the big ships! The cruise industry has never been so prosperous. More and more ship and not only ship, but huge ships being able to carry more than 6,000 passengers!</a:t>
            </a:r>
            <a:endParaRPr lang="fr-CA" sz="2000" b="1" dirty="0">
              <a:solidFill>
                <a:srgbClr val="000090"/>
              </a:solidFill>
            </a:endParaRPr>
          </a:p>
        </p:txBody>
      </p:sp>
    </p:spTree>
    <p:extLst>
      <p:ext uri="{BB962C8B-B14F-4D97-AF65-F5344CB8AC3E}">
        <p14:creationId xmlns:p14="http://schemas.microsoft.com/office/powerpoint/2010/main" val="34953855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91" y="274638"/>
            <a:ext cx="8637604" cy="1143000"/>
          </a:xfrm>
        </p:spPr>
        <p:txBody>
          <a:bodyPr>
            <a:normAutofit/>
          </a:bodyPr>
          <a:lstStyle/>
          <a:p>
            <a:r>
              <a:rPr lang="en-CA" sz="3200" b="1" dirty="0">
                <a:solidFill>
                  <a:srgbClr val="000090"/>
                </a:solidFill>
              </a:rPr>
              <a:t>W</a:t>
            </a:r>
            <a:r>
              <a:rPr lang="en-CA" sz="3200" b="1" dirty="0" smtClean="0">
                <a:solidFill>
                  <a:srgbClr val="000090"/>
                </a:solidFill>
              </a:rPr>
              <a:t>hich </a:t>
            </a:r>
            <a:r>
              <a:rPr lang="en-CA" sz="3200" b="1" dirty="0">
                <a:solidFill>
                  <a:srgbClr val="000090"/>
                </a:solidFill>
              </a:rPr>
              <a:t>is the </a:t>
            </a:r>
            <a:r>
              <a:rPr lang="en-CA" sz="3200" b="1" dirty="0" smtClean="0">
                <a:solidFill>
                  <a:srgbClr val="000090"/>
                </a:solidFill>
              </a:rPr>
              <a:t>world’s </a:t>
            </a:r>
            <a:r>
              <a:rPr lang="en-CA" sz="3200" b="1" dirty="0">
                <a:solidFill>
                  <a:srgbClr val="000090"/>
                </a:solidFill>
              </a:rPr>
              <a:t>biggest cruise ship</a:t>
            </a:r>
            <a:r>
              <a:rPr lang="en-CA" sz="3200" b="1" dirty="0" smtClean="0">
                <a:solidFill>
                  <a:srgbClr val="000090"/>
                </a:solidFill>
              </a:rPr>
              <a:t>?  I</a:t>
            </a:r>
            <a:r>
              <a:rPr lang="fr-CA" sz="3200" b="1" dirty="0" smtClean="0">
                <a:solidFill>
                  <a:srgbClr val="000090"/>
                </a:solidFill>
              </a:rPr>
              <a:t> </a:t>
            </a:r>
            <a:endParaRPr lang="en-CA" sz="3200" b="1" dirty="0">
              <a:solidFill>
                <a:srgbClr val="000090"/>
              </a:solidFill>
            </a:endParaRPr>
          </a:p>
        </p:txBody>
      </p:sp>
      <p:sp>
        <p:nvSpPr>
          <p:cNvPr id="3" name="Espace réservé du contenu 2"/>
          <p:cNvSpPr>
            <a:spLocks noGrp="1"/>
          </p:cNvSpPr>
          <p:nvPr>
            <p:ph idx="1"/>
          </p:nvPr>
        </p:nvSpPr>
        <p:spPr/>
        <p:txBody>
          <a:bodyPr>
            <a:normAutofit fontScale="77500" lnSpcReduction="20000"/>
          </a:bodyPr>
          <a:lstStyle/>
          <a:p>
            <a:r>
              <a:rPr lang="en-CA" b="1" dirty="0">
                <a:solidFill>
                  <a:srgbClr val="800000"/>
                </a:solidFill>
              </a:rPr>
              <a:t>In 2000, Royal Caribbean launches a new challenge to the world cruise in building the first 3,000 passenger’s ship with the Explorer of the Seas, a 5,400 passenger’s ship in 2010 with the Allure of the Seas, and a 6,700 passenger’s ship in 2018 with the Symphony of the Seas.</a:t>
            </a:r>
            <a:endParaRPr lang="fr-CA" b="1" dirty="0">
              <a:solidFill>
                <a:srgbClr val="800000"/>
              </a:solidFill>
            </a:endParaRPr>
          </a:p>
          <a:p>
            <a:pPr marL="0" indent="0">
              <a:buNone/>
            </a:pPr>
            <a:endParaRPr lang="fr-CA" dirty="0"/>
          </a:p>
          <a:p>
            <a:r>
              <a:rPr lang="en-CA" b="1" dirty="0">
                <a:solidFill>
                  <a:srgbClr val="000090"/>
                </a:solidFill>
              </a:rPr>
              <a:t>Norwegian Cruise Line has adopted the same strategy: NCL built in 2001 its first 2,300 passenger’s ship with the Norwegian Star and a 4,000 passenger’s ship in 2010 with the Norwegian Epic.</a:t>
            </a:r>
            <a:endParaRPr lang="fr-CA" b="1" dirty="0">
              <a:solidFill>
                <a:srgbClr val="000090"/>
              </a:solidFill>
            </a:endParaRPr>
          </a:p>
          <a:p>
            <a:endParaRPr lang="en-CA" dirty="0">
              <a:latin typeface="Arial"/>
              <a:cs typeface="Arial"/>
            </a:endParaRPr>
          </a:p>
        </p:txBody>
      </p:sp>
    </p:spTree>
    <p:extLst>
      <p:ext uri="{BB962C8B-B14F-4D97-AF65-F5344CB8AC3E}">
        <p14:creationId xmlns:p14="http://schemas.microsoft.com/office/powerpoint/2010/main" val="17806734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91" y="274638"/>
            <a:ext cx="8637604" cy="1143000"/>
          </a:xfrm>
        </p:spPr>
        <p:txBody>
          <a:bodyPr>
            <a:normAutofit/>
          </a:bodyPr>
          <a:lstStyle/>
          <a:p>
            <a:r>
              <a:rPr lang="en-CA" sz="3200" b="1" dirty="0">
                <a:solidFill>
                  <a:srgbClr val="000090"/>
                </a:solidFill>
              </a:rPr>
              <a:t>W</a:t>
            </a:r>
            <a:r>
              <a:rPr lang="en-CA" sz="3200" b="1" dirty="0" smtClean="0">
                <a:solidFill>
                  <a:srgbClr val="000090"/>
                </a:solidFill>
              </a:rPr>
              <a:t>hich </a:t>
            </a:r>
            <a:r>
              <a:rPr lang="en-CA" sz="3200" b="1" dirty="0">
                <a:solidFill>
                  <a:srgbClr val="000090"/>
                </a:solidFill>
              </a:rPr>
              <a:t>is the </a:t>
            </a:r>
            <a:r>
              <a:rPr lang="en-CA" sz="3200" b="1" dirty="0" smtClean="0">
                <a:solidFill>
                  <a:srgbClr val="000090"/>
                </a:solidFill>
              </a:rPr>
              <a:t>world’s </a:t>
            </a:r>
            <a:r>
              <a:rPr lang="en-CA" sz="3200" b="1" dirty="0">
                <a:solidFill>
                  <a:srgbClr val="000090"/>
                </a:solidFill>
              </a:rPr>
              <a:t>biggest cruise ship</a:t>
            </a:r>
            <a:r>
              <a:rPr lang="en-CA" sz="3200" b="1" dirty="0" smtClean="0">
                <a:solidFill>
                  <a:srgbClr val="000090"/>
                </a:solidFill>
              </a:rPr>
              <a:t>?  II</a:t>
            </a:r>
            <a:r>
              <a:rPr lang="fr-CA" sz="3200" b="1" dirty="0" smtClean="0">
                <a:solidFill>
                  <a:srgbClr val="000090"/>
                </a:solidFill>
              </a:rPr>
              <a:t> </a:t>
            </a:r>
            <a:endParaRPr lang="en-CA" sz="3200" b="1" dirty="0">
              <a:solidFill>
                <a:srgbClr val="000090"/>
              </a:solidFill>
            </a:endParaRPr>
          </a:p>
        </p:txBody>
      </p:sp>
      <p:sp>
        <p:nvSpPr>
          <p:cNvPr id="3" name="Espace réservé du contenu 2"/>
          <p:cNvSpPr>
            <a:spLocks noGrp="1"/>
          </p:cNvSpPr>
          <p:nvPr>
            <p:ph idx="1"/>
          </p:nvPr>
        </p:nvSpPr>
        <p:spPr>
          <a:xfrm>
            <a:off x="457200" y="1417638"/>
            <a:ext cx="8229600" cy="4708525"/>
          </a:xfrm>
        </p:spPr>
        <p:txBody>
          <a:bodyPr>
            <a:normAutofit fontScale="85000" lnSpcReduction="20000"/>
          </a:bodyPr>
          <a:lstStyle/>
          <a:p>
            <a:pPr marL="0" indent="0">
              <a:buNone/>
            </a:pPr>
            <a:r>
              <a:rPr lang="en-CA" sz="3300" b="1" dirty="0">
                <a:solidFill>
                  <a:srgbClr val="800000"/>
                </a:solidFill>
              </a:rPr>
              <a:t>By passenger </a:t>
            </a:r>
            <a:r>
              <a:rPr lang="en-CA" sz="3300" b="1" dirty="0" smtClean="0">
                <a:solidFill>
                  <a:srgbClr val="800000"/>
                </a:solidFill>
              </a:rPr>
              <a:t>capacity</a:t>
            </a:r>
          </a:p>
          <a:p>
            <a:pPr marL="0" indent="0">
              <a:buNone/>
            </a:pPr>
            <a:endParaRPr lang="fr-CA" dirty="0"/>
          </a:p>
          <a:p>
            <a:r>
              <a:rPr lang="en-CA" sz="3100" b="1" dirty="0">
                <a:solidFill>
                  <a:srgbClr val="000090"/>
                </a:solidFill>
              </a:rPr>
              <a:t>Symphony of the Seas, due in 2018: 6,870</a:t>
            </a:r>
            <a:endParaRPr lang="fr-CA" sz="3100" b="1" dirty="0">
              <a:solidFill>
                <a:srgbClr val="000090"/>
              </a:solidFill>
            </a:endParaRPr>
          </a:p>
          <a:p>
            <a:r>
              <a:rPr lang="en-CA" sz="3100" b="1" dirty="0">
                <a:solidFill>
                  <a:srgbClr val="000090"/>
                </a:solidFill>
              </a:rPr>
              <a:t>Four unnamed MSC "World Class" cruise ships: 6,850</a:t>
            </a:r>
            <a:endParaRPr lang="fr-CA" sz="3100" b="1" dirty="0">
              <a:solidFill>
                <a:srgbClr val="000090"/>
              </a:solidFill>
            </a:endParaRPr>
          </a:p>
          <a:p>
            <a:r>
              <a:rPr lang="en-CA" sz="3100" b="1" dirty="0">
                <a:solidFill>
                  <a:srgbClr val="000090"/>
                </a:solidFill>
              </a:rPr>
              <a:t>Harmony of the Seas*: 6,780</a:t>
            </a:r>
            <a:endParaRPr lang="fr-CA" sz="3100" b="1" dirty="0">
              <a:solidFill>
                <a:srgbClr val="000090"/>
              </a:solidFill>
            </a:endParaRPr>
          </a:p>
          <a:p>
            <a:r>
              <a:rPr lang="en-CA" sz="3100" b="1" dirty="0">
                <a:solidFill>
                  <a:srgbClr val="000090"/>
                </a:solidFill>
              </a:rPr>
              <a:t>An unnamed Royal Caribbean Oasis class ship, due in 2021: 6,360</a:t>
            </a:r>
            <a:endParaRPr lang="fr-CA" sz="3100" b="1" dirty="0">
              <a:solidFill>
                <a:srgbClr val="000090"/>
              </a:solidFill>
            </a:endParaRPr>
          </a:p>
          <a:p>
            <a:r>
              <a:rPr lang="en-CA" sz="3100" b="1" dirty="0">
                <a:solidFill>
                  <a:srgbClr val="000090"/>
                </a:solidFill>
              </a:rPr>
              <a:t>Allure of the Seas and Oasis of the Seas: 6,296</a:t>
            </a:r>
            <a:endParaRPr lang="fr-CA" sz="3100" b="1" dirty="0">
              <a:solidFill>
                <a:srgbClr val="000090"/>
              </a:solidFill>
            </a:endParaRPr>
          </a:p>
          <a:p>
            <a:pPr marL="0" indent="0">
              <a:buNone/>
            </a:pPr>
            <a:r>
              <a:rPr lang="en-CA" dirty="0"/>
              <a:t> </a:t>
            </a:r>
            <a:endParaRPr lang="fr-CA" dirty="0"/>
          </a:p>
          <a:p>
            <a:pPr marL="0" indent="0">
              <a:buNone/>
            </a:pPr>
            <a:r>
              <a:rPr lang="en-CA" b="1" dirty="0">
                <a:solidFill>
                  <a:srgbClr val="800000"/>
                </a:solidFill>
              </a:rPr>
              <a:t>A total of 17 ships with room for at least 5,000 passengers are currently under construction.</a:t>
            </a:r>
            <a:endParaRPr lang="fr-CA" b="1" dirty="0">
              <a:solidFill>
                <a:srgbClr val="800000"/>
              </a:solidFill>
            </a:endParaRPr>
          </a:p>
          <a:p>
            <a:endParaRPr lang="en-CA" dirty="0">
              <a:latin typeface="Arial"/>
              <a:cs typeface="Arial"/>
            </a:endParaRPr>
          </a:p>
        </p:txBody>
      </p:sp>
    </p:spTree>
    <p:extLst>
      <p:ext uri="{BB962C8B-B14F-4D97-AF65-F5344CB8AC3E}">
        <p14:creationId xmlns:p14="http://schemas.microsoft.com/office/powerpoint/2010/main" val="3433212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en-CA" sz="4800" b="1" dirty="0" smtClean="0">
                <a:latin typeface="Arial"/>
                <a:cs typeface="Arial"/>
              </a:rPr>
              <a:t>Can you be a Cunarder?</a:t>
            </a:r>
          </a:p>
          <a:p>
            <a:pPr marL="0" indent="0" algn="ctr">
              <a:buNone/>
            </a:pPr>
            <a:endParaRPr lang="en-CA" sz="4800" b="1" dirty="0" smtClean="0">
              <a:latin typeface="Arial"/>
              <a:cs typeface="Arial"/>
            </a:endParaRPr>
          </a:p>
          <a:p>
            <a:pPr marL="0" indent="0" algn="ctr">
              <a:buNone/>
            </a:pPr>
            <a:r>
              <a:rPr lang="en-CA" sz="4800" b="1" dirty="0" smtClean="0">
                <a:latin typeface="Arial"/>
                <a:cs typeface="Arial"/>
              </a:rPr>
              <a:t>What is a Cunarder?</a:t>
            </a:r>
          </a:p>
          <a:p>
            <a:pPr marL="0" indent="0" algn="ctr">
              <a:buNone/>
            </a:pPr>
            <a:endParaRPr lang="en-CA" sz="4800" b="1" dirty="0" smtClean="0">
              <a:latin typeface="Arial"/>
              <a:cs typeface="Arial"/>
            </a:endParaRPr>
          </a:p>
          <a:p>
            <a:pPr marL="0" indent="0" algn="ctr">
              <a:buNone/>
            </a:pPr>
            <a:r>
              <a:rPr lang="en-CA" sz="4800" b="1" dirty="0" smtClean="0">
                <a:latin typeface="Arial"/>
                <a:cs typeface="Arial"/>
              </a:rPr>
              <a:t>Guess?</a:t>
            </a:r>
            <a:endParaRPr lang="en-CA" sz="4800" b="1" dirty="0">
              <a:latin typeface="Arial"/>
              <a:cs typeface="Arial"/>
            </a:endParaRPr>
          </a:p>
        </p:txBody>
      </p:sp>
    </p:spTree>
    <p:extLst>
      <p:ext uri="{BB962C8B-B14F-4D97-AF65-F5344CB8AC3E}">
        <p14:creationId xmlns:p14="http://schemas.microsoft.com/office/powerpoint/2010/main" val="24439721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438" y="274638"/>
            <a:ext cx="8858004" cy="1143000"/>
          </a:xfrm>
        </p:spPr>
        <p:txBody>
          <a:bodyPr>
            <a:normAutofit/>
          </a:bodyPr>
          <a:lstStyle/>
          <a:p>
            <a:r>
              <a:rPr lang="en-CA" sz="3200" b="1" dirty="0">
                <a:solidFill>
                  <a:srgbClr val="000090"/>
                </a:solidFill>
              </a:rPr>
              <a:t>W</a:t>
            </a:r>
            <a:r>
              <a:rPr lang="en-CA" sz="3200" b="1" dirty="0" smtClean="0">
                <a:solidFill>
                  <a:srgbClr val="000090"/>
                </a:solidFill>
              </a:rPr>
              <a:t>hich </a:t>
            </a:r>
            <a:r>
              <a:rPr lang="en-CA" sz="3200" b="1" dirty="0">
                <a:solidFill>
                  <a:srgbClr val="000090"/>
                </a:solidFill>
              </a:rPr>
              <a:t>is the </a:t>
            </a:r>
            <a:r>
              <a:rPr lang="en-CA" sz="3200" b="1" dirty="0" smtClean="0">
                <a:solidFill>
                  <a:srgbClr val="000090"/>
                </a:solidFill>
              </a:rPr>
              <a:t>world’s </a:t>
            </a:r>
            <a:r>
              <a:rPr lang="en-CA" sz="3200" b="1" dirty="0">
                <a:solidFill>
                  <a:srgbClr val="000090"/>
                </a:solidFill>
              </a:rPr>
              <a:t>biggest cruise ship</a:t>
            </a:r>
            <a:r>
              <a:rPr lang="en-CA" sz="3200" b="1" dirty="0" smtClean="0">
                <a:solidFill>
                  <a:srgbClr val="000090"/>
                </a:solidFill>
              </a:rPr>
              <a:t>?  III</a:t>
            </a:r>
            <a:r>
              <a:rPr lang="fr-CA" sz="3200" b="1" dirty="0" smtClean="0">
                <a:solidFill>
                  <a:srgbClr val="000090"/>
                </a:solidFill>
              </a:rPr>
              <a:t> </a:t>
            </a:r>
            <a:endParaRPr lang="en-CA" sz="3200" b="1" dirty="0">
              <a:solidFill>
                <a:srgbClr val="000090"/>
              </a:solidFill>
            </a:endParaRPr>
          </a:p>
        </p:txBody>
      </p:sp>
      <p:sp>
        <p:nvSpPr>
          <p:cNvPr id="3" name="Espace réservé du contenu 2"/>
          <p:cNvSpPr>
            <a:spLocks noGrp="1"/>
          </p:cNvSpPr>
          <p:nvPr>
            <p:ph idx="1"/>
          </p:nvPr>
        </p:nvSpPr>
        <p:spPr/>
        <p:txBody>
          <a:bodyPr>
            <a:normAutofit fontScale="77500" lnSpcReduction="20000"/>
          </a:bodyPr>
          <a:lstStyle/>
          <a:p>
            <a:pPr marL="0" indent="0">
              <a:buNone/>
            </a:pPr>
            <a:r>
              <a:rPr lang="en-CA" sz="3600" b="1" dirty="0">
                <a:solidFill>
                  <a:srgbClr val="800000"/>
                </a:solidFill>
              </a:rPr>
              <a:t>By </a:t>
            </a:r>
            <a:r>
              <a:rPr lang="en-CA" sz="3600" b="1" dirty="0" smtClean="0">
                <a:solidFill>
                  <a:srgbClr val="800000"/>
                </a:solidFill>
              </a:rPr>
              <a:t>length</a:t>
            </a:r>
          </a:p>
          <a:p>
            <a:pPr marL="0" indent="0">
              <a:buNone/>
            </a:pPr>
            <a:endParaRPr lang="fr-CA" sz="3600" dirty="0"/>
          </a:p>
          <a:p>
            <a:r>
              <a:rPr lang="en-CA" sz="3100" b="1" dirty="0">
                <a:solidFill>
                  <a:srgbClr val="000090"/>
                </a:solidFill>
              </a:rPr>
              <a:t>Harmony of the Seas: 1,188 feet</a:t>
            </a:r>
            <a:endParaRPr lang="fr-CA" sz="3100" b="1" dirty="0">
              <a:solidFill>
                <a:srgbClr val="000090"/>
              </a:solidFill>
            </a:endParaRPr>
          </a:p>
          <a:p>
            <a:r>
              <a:rPr lang="en-CA" sz="3100" b="1" dirty="0">
                <a:solidFill>
                  <a:srgbClr val="000090"/>
                </a:solidFill>
              </a:rPr>
              <a:t>Oasis of The Seas and Allure of the Seas: 1,187 feet</a:t>
            </a:r>
            <a:endParaRPr lang="fr-CA" sz="3100" b="1" dirty="0">
              <a:solidFill>
                <a:srgbClr val="000090"/>
              </a:solidFill>
            </a:endParaRPr>
          </a:p>
          <a:p>
            <a:r>
              <a:rPr lang="en-CA" sz="3100" b="1" dirty="0">
                <a:solidFill>
                  <a:srgbClr val="000090"/>
                </a:solidFill>
              </a:rPr>
              <a:t>Ovation of the Seas: 1,142 feet</a:t>
            </a:r>
            <a:endParaRPr lang="fr-CA" sz="3100" b="1" dirty="0">
              <a:solidFill>
                <a:srgbClr val="000090"/>
              </a:solidFill>
            </a:endParaRPr>
          </a:p>
          <a:p>
            <a:r>
              <a:rPr lang="en-CA" sz="3100" b="1" dirty="0">
                <a:solidFill>
                  <a:srgbClr val="000090"/>
                </a:solidFill>
              </a:rPr>
              <a:t>Two Quantum class Royal Caribbean ships, due in 2019 and 2020: 1,141 feet</a:t>
            </a:r>
            <a:endParaRPr lang="fr-CA" sz="3100" b="1" dirty="0">
              <a:solidFill>
                <a:srgbClr val="000090"/>
              </a:solidFill>
            </a:endParaRPr>
          </a:p>
          <a:p>
            <a:r>
              <a:rPr lang="en-CA" sz="3100" b="1" dirty="0">
                <a:solidFill>
                  <a:srgbClr val="000090"/>
                </a:solidFill>
              </a:rPr>
              <a:t>Quantum of the Seas and Anthem of the Seas: 1,139 feet</a:t>
            </a:r>
            <a:endParaRPr lang="fr-CA" sz="3100" b="1" dirty="0">
              <a:solidFill>
                <a:srgbClr val="000090"/>
              </a:solidFill>
            </a:endParaRPr>
          </a:p>
          <a:p>
            <a:r>
              <a:rPr lang="en-CA" sz="3100" b="1" dirty="0">
                <a:solidFill>
                  <a:srgbClr val="000090"/>
                </a:solidFill>
              </a:rPr>
              <a:t>Two unnamed Star Cruises ships, due in 2020 and 2021: 1,135 feet</a:t>
            </a:r>
            <a:endParaRPr lang="fr-CA" sz="3100" b="1" dirty="0">
              <a:solidFill>
                <a:srgbClr val="000090"/>
              </a:solidFill>
            </a:endParaRPr>
          </a:p>
          <a:p>
            <a:r>
              <a:rPr lang="en-CA" sz="3100" b="1" dirty="0">
                <a:solidFill>
                  <a:srgbClr val="000090"/>
                </a:solidFill>
              </a:rPr>
              <a:t>Queen Mary 2: 1,132 feet</a:t>
            </a:r>
            <a:endParaRPr lang="fr-CA" sz="3100" b="1" dirty="0">
              <a:solidFill>
                <a:srgbClr val="000090"/>
              </a:solidFill>
            </a:endParaRPr>
          </a:p>
          <a:p>
            <a:endParaRPr lang="en-CA" dirty="0">
              <a:latin typeface="Arial"/>
              <a:cs typeface="Arial"/>
            </a:endParaRPr>
          </a:p>
        </p:txBody>
      </p:sp>
    </p:spTree>
    <p:extLst>
      <p:ext uri="{BB962C8B-B14F-4D97-AF65-F5344CB8AC3E}">
        <p14:creationId xmlns:p14="http://schemas.microsoft.com/office/powerpoint/2010/main" val="23632602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438" y="274638"/>
            <a:ext cx="8847509" cy="1143000"/>
          </a:xfrm>
        </p:spPr>
        <p:txBody>
          <a:bodyPr>
            <a:normAutofit/>
          </a:bodyPr>
          <a:lstStyle/>
          <a:p>
            <a:r>
              <a:rPr lang="en-CA" sz="3200" b="1" dirty="0">
                <a:solidFill>
                  <a:srgbClr val="000090"/>
                </a:solidFill>
              </a:rPr>
              <a:t>W</a:t>
            </a:r>
            <a:r>
              <a:rPr lang="en-CA" sz="3200" b="1" dirty="0" smtClean="0">
                <a:solidFill>
                  <a:srgbClr val="000090"/>
                </a:solidFill>
              </a:rPr>
              <a:t>hich </a:t>
            </a:r>
            <a:r>
              <a:rPr lang="en-CA" sz="3200" b="1" dirty="0">
                <a:solidFill>
                  <a:srgbClr val="000090"/>
                </a:solidFill>
              </a:rPr>
              <a:t>is the </a:t>
            </a:r>
            <a:r>
              <a:rPr lang="en-CA" sz="3200" b="1" dirty="0" smtClean="0">
                <a:solidFill>
                  <a:srgbClr val="000090"/>
                </a:solidFill>
              </a:rPr>
              <a:t>world’s </a:t>
            </a:r>
            <a:r>
              <a:rPr lang="en-CA" sz="3200" b="1" dirty="0">
                <a:solidFill>
                  <a:srgbClr val="000090"/>
                </a:solidFill>
              </a:rPr>
              <a:t>biggest cruise ship</a:t>
            </a:r>
            <a:r>
              <a:rPr lang="en-CA" sz="3200" b="1" dirty="0" smtClean="0">
                <a:solidFill>
                  <a:srgbClr val="000090"/>
                </a:solidFill>
              </a:rPr>
              <a:t>?  IV</a:t>
            </a:r>
            <a:r>
              <a:rPr lang="fr-CA" sz="3200" b="1" dirty="0" smtClean="0">
                <a:solidFill>
                  <a:srgbClr val="000090"/>
                </a:solidFill>
              </a:rPr>
              <a:t> </a:t>
            </a:r>
            <a:endParaRPr lang="en-CA" sz="3200" b="1" dirty="0">
              <a:solidFill>
                <a:srgbClr val="000090"/>
              </a:solidFill>
            </a:endParaRPr>
          </a:p>
        </p:txBody>
      </p:sp>
      <p:sp>
        <p:nvSpPr>
          <p:cNvPr id="3" name="Espace réservé du contenu 2"/>
          <p:cNvSpPr>
            <a:spLocks noGrp="1"/>
          </p:cNvSpPr>
          <p:nvPr>
            <p:ph idx="1"/>
          </p:nvPr>
        </p:nvSpPr>
        <p:spPr/>
        <p:txBody>
          <a:bodyPr>
            <a:normAutofit fontScale="85000" lnSpcReduction="20000"/>
          </a:bodyPr>
          <a:lstStyle/>
          <a:p>
            <a:pPr marL="0" indent="0">
              <a:buNone/>
            </a:pPr>
            <a:r>
              <a:rPr lang="en-CA" b="1" dirty="0">
                <a:solidFill>
                  <a:srgbClr val="800000"/>
                </a:solidFill>
              </a:rPr>
              <a:t>By gross tonnage</a:t>
            </a:r>
            <a:endParaRPr lang="fr-CA" b="1" dirty="0">
              <a:solidFill>
                <a:srgbClr val="800000"/>
              </a:solidFill>
            </a:endParaRPr>
          </a:p>
          <a:p>
            <a:r>
              <a:rPr lang="en-CA" b="1" dirty="0">
                <a:solidFill>
                  <a:srgbClr val="000090"/>
                </a:solidFill>
              </a:rPr>
              <a:t>Symphony of the Seas, due to launch in 2018, and another unnamed Oasis class ship, due in 2021: 230,000 GT (estimate)</a:t>
            </a:r>
            <a:endParaRPr lang="fr-CA" b="1" dirty="0">
              <a:solidFill>
                <a:srgbClr val="000090"/>
              </a:solidFill>
            </a:endParaRPr>
          </a:p>
          <a:p>
            <a:r>
              <a:rPr lang="en-CA" b="1" dirty="0">
                <a:solidFill>
                  <a:srgbClr val="000090"/>
                </a:solidFill>
              </a:rPr>
              <a:t>Harmony of the Seas*: 226,963 GT</a:t>
            </a:r>
            <a:endParaRPr lang="fr-CA" b="1" dirty="0">
              <a:solidFill>
                <a:srgbClr val="000090"/>
              </a:solidFill>
            </a:endParaRPr>
          </a:p>
          <a:p>
            <a:r>
              <a:rPr lang="en-CA" b="1" dirty="0">
                <a:solidFill>
                  <a:srgbClr val="000090"/>
                </a:solidFill>
              </a:rPr>
              <a:t>Oasis of The Seas and Allure of the Seas: 225,282 GT</a:t>
            </a:r>
            <a:endParaRPr lang="fr-CA" b="1" dirty="0">
              <a:solidFill>
                <a:srgbClr val="000090"/>
              </a:solidFill>
            </a:endParaRPr>
          </a:p>
          <a:p>
            <a:r>
              <a:rPr lang="en-CA" b="1" dirty="0">
                <a:solidFill>
                  <a:srgbClr val="000090"/>
                </a:solidFill>
              </a:rPr>
              <a:t>Two unnamed Star Cruises ships, due in 2020 and 2021: 204,000 GT (estimate)</a:t>
            </a:r>
            <a:endParaRPr lang="fr-CA" b="1" dirty="0">
              <a:solidFill>
                <a:srgbClr val="000090"/>
              </a:solidFill>
            </a:endParaRPr>
          </a:p>
          <a:p>
            <a:r>
              <a:rPr lang="en-CA" b="1" dirty="0">
                <a:solidFill>
                  <a:srgbClr val="000090"/>
                </a:solidFill>
              </a:rPr>
              <a:t>Four unnamed MSC "World Class" cruise ships: 200,000 GT (estimate)</a:t>
            </a:r>
            <a:endParaRPr lang="fr-CA" b="1" dirty="0">
              <a:solidFill>
                <a:srgbClr val="000090"/>
              </a:solidFill>
            </a:endParaRPr>
          </a:p>
          <a:p>
            <a:endParaRPr lang="en-CA" dirty="0">
              <a:latin typeface="Arial"/>
              <a:cs typeface="Arial"/>
            </a:endParaRPr>
          </a:p>
        </p:txBody>
      </p:sp>
    </p:spTree>
    <p:extLst>
      <p:ext uri="{BB962C8B-B14F-4D97-AF65-F5344CB8AC3E}">
        <p14:creationId xmlns:p14="http://schemas.microsoft.com/office/powerpoint/2010/main" val="6142759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438" y="274638"/>
            <a:ext cx="8847509" cy="578522"/>
          </a:xfrm>
        </p:spPr>
        <p:txBody>
          <a:bodyPr>
            <a:normAutofit fontScale="90000"/>
          </a:bodyPr>
          <a:lstStyle/>
          <a:p>
            <a:r>
              <a:rPr lang="en-CA" sz="3200" b="1" dirty="0" smtClean="0">
                <a:solidFill>
                  <a:srgbClr val="000090"/>
                </a:solidFill>
              </a:rPr>
              <a:t>Can Cunard </a:t>
            </a:r>
            <a:r>
              <a:rPr lang="en-CA" sz="3200" b="1" dirty="0">
                <a:solidFill>
                  <a:srgbClr val="000090"/>
                </a:solidFill>
              </a:rPr>
              <a:t>b</a:t>
            </a:r>
            <a:r>
              <a:rPr lang="en-CA" sz="3200" b="1" dirty="0" smtClean="0">
                <a:solidFill>
                  <a:srgbClr val="000090"/>
                </a:solidFill>
              </a:rPr>
              <a:t>e a competitor with the others ?</a:t>
            </a:r>
            <a:r>
              <a:rPr lang="fr-CA" sz="3200" b="1" dirty="0" smtClean="0">
                <a:solidFill>
                  <a:srgbClr val="000090"/>
                </a:solidFill>
              </a:rPr>
              <a:t> </a:t>
            </a:r>
            <a:endParaRPr lang="en-CA" sz="3200" b="1" dirty="0">
              <a:solidFill>
                <a:srgbClr val="000090"/>
              </a:solidFill>
            </a:endParaRPr>
          </a:p>
        </p:txBody>
      </p:sp>
      <p:sp>
        <p:nvSpPr>
          <p:cNvPr id="3" name="Espace réservé du contenu 2"/>
          <p:cNvSpPr>
            <a:spLocks noGrp="1"/>
          </p:cNvSpPr>
          <p:nvPr>
            <p:ph idx="1"/>
          </p:nvPr>
        </p:nvSpPr>
        <p:spPr>
          <a:xfrm>
            <a:off x="457200" y="979196"/>
            <a:ext cx="8229600" cy="5146968"/>
          </a:xfrm>
        </p:spPr>
        <p:txBody>
          <a:bodyPr>
            <a:normAutofit/>
          </a:bodyPr>
          <a:lstStyle/>
          <a:p>
            <a:pPr marL="0" indent="0">
              <a:buNone/>
            </a:pPr>
            <a:r>
              <a:rPr lang="en-CA" b="1" dirty="0" smtClean="0">
                <a:solidFill>
                  <a:srgbClr val="800000"/>
                </a:solidFill>
              </a:rPr>
              <a:t>Yes, Cunard can</a:t>
            </a:r>
          </a:p>
          <a:p>
            <a:pPr marL="0" indent="0">
              <a:buNone/>
            </a:pPr>
            <a:r>
              <a:rPr lang="en-CA" b="1" dirty="0" smtClean="0">
                <a:solidFill>
                  <a:srgbClr val="800000"/>
                </a:solidFill>
              </a:rPr>
              <a:t>How ?</a:t>
            </a:r>
          </a:p>
          <a:p>
            <a:pPr lvl="1" indent="-342900">
              <a:buFont typeface="Wingdings" charset="2"/>
              <a:buChar char="Ø"/>
            </a:pPr>
            <a:r>
              <a:rPr lang="en-CA" sz="2400" b="1" dirty="0" smtClean="0">
                <a:solidFill>
                  <a:srgbClr val="000090"/>
                </a:solidFill>
              </a:rPr>
              <a:t>In choosing her market</a:t>
            </a:r>
          </a:p>
          <a:p>
            <a:pPr marL="0" indent="0">
              <a:buNone/>
            </a:pPr>
            <a:r>
              <a:rPr lang="en-CA" b="1" dirty="0" smtClean="0">
                <a:solidFill>
                  <a:srgbClr val="800000"/>
                </a:solidFill>
              </a:rPr>
              <a:t>Which one ?</a:t>
            </a:r>
          </a:p>
          <a:p>
            <a:pPr lvl="1" indent="-342900">
              <a:buFont typeface="Wingdings" charset="2"/>
              <a:buChar char="Ø"/>
            </a:pPr>
            <a:r>
              <a:rPr lang="en-CA" sz="2400" b="1" dirty="0" smtClean="0">
                <a:solidFill>
                  <a:srgbClr val="000090"/>
                </a:solidFill>
              </a:rPr>
              <a:t>People looking for something special</a:t>
            </a:r>
          </a:p>
          <a:p>
            <a:pPr marL="0" indent="0">
              <a:buNone/>
            </a:pPr>
            <a:r>
              <a:rPr lang="en-CA" b="1" dirty="0" smtClean="0">
                <a:solidFill>
                  <a:srgbClr val="800000"/>
                </a:solidFill>
              </a:rPr>
              <a:t>What can be special?</a:t>
            </a:r>
          </a:p>
          <a:p>
            <a:pPr marL="857250" lvl="1" indent="-457200">
              <a:buFont typeface="Wingdings" charset="2"/>
              <a:buChar char="Ø"/>
            </a:pPr>
            <a:r>
              <a:rPr lang="en-CA" sz="2400" b="1" dirty="0" smtClean="0">
                <a:solidFill>
                  <a:srgbClr val="000090"/>
                </a:solidFill>
              </a:rPr>
              <a:t>Elegance </a:t>
            </a:r>
          </a:p>
          <a:p>
            <a:pPr marL="857250" lvl="1" indent="-457200">
              <a:buFont typeface="Wingdings" charset="2"/>
              <a:buChar char="Ø"/>
            </a:pPr>
            <a:r>
              <a:rPr lang="en-CA" sz="2400" b="1" dirty="0" smtClean="0">
                <a:solidFill>
                  <a:srgbClr val="000090"/>
                </a:solidFill>
              </a:rPr>
              <a:t>British style</a:t>
            </a:r>
          </a:p>
          <a:p>
            <a:pPr marL="857250" lvl="1" indent="-457200">
              <a:buFont typeface="Wingdings" charset="2"/>
              <a:buChar char="Ø"/>
            </a:pPr>
            <a:r>
              <a:rPr lang="en-CA" sz="2400" b="1" dirty="0" smtClean="0">
                <a:solidFill>
                  <a:srgbClr val="000090"/>
                </a:solidFill>
              </a:rPr>
              <a:t>Classical music</a:t>
            </a:r>
          </a:p>
          <a:p>
            <a:pPr marL="857250" lvl="1" indent="-457200">
              <a:buFont typeface="Wingdings" charset="2"/>
              <a:buChar char="Ø"/>
            </a:pPr>
            <a:r>
              <a:rPr lang="en-CA" sz="2400" b="1" dirty="0" smtClean="0">
                <a:solidFill>
                  <a:srgbClr val="000090"/>
                </a:solidFill>
              </a:rPr>
              <a:t>Special thematic cruises</a:t>
            </a:r>
            <a:endParaRPr lang="en-CA" sz="2400" b="1" dirty="0" smtClean="0">
              <a:solidFill>
                <a:srgbClr val="000090"/>
              </a:solidFill>
            </a:endParaRPr>
          </a:p>
          <a:p>
            <a:endParaRPr lang="en-CA" dirty="0"/>
          </a:p>
        </p:txBody>
      </p:sp>
    </p:spTree>
    <p:extLst>
      <p:ext uri="{BB962C8B-B14F-4D97-AF65-F5344CB8AC3E}">
        <p14:creationId xmlns:p14="http://schemas.microsoft.com/office/powerpoint/2010/main" val="13973988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CA" sz="2800" dirty="0"/>
              <a:t>What is the Cunard market ?</a:t>
            </a:r>
            <a:br>
              <a:rPr lang="en-CA" sz="2800" dirty="0"/>
            </a:br>
            <a:r>
              <a:rPr lang="en-CA" sz="2800" dirty="0"/>
              <a:t>People who are looking for something special</a:t>
            </a:r>
            <a:endParaRPr lang="fr-CA" sz="2800" dirty="0"/>
          </a:p>
        </p:txBody>
      </p:sp>
      <p:pic>
        <p:nvPicPr>
          <p:cNvPr id="12" name="Espace réservé du contenu 11" descr="Queen-show-17.jpg"/>
          <p:cNvPicPr>
            <a:picLocks noGrp="1" noChangeAspect="1"/>
          </p:cNvPicPr>
          <p:nvPr>
            <p:ph idx="1"/>
          </p:nvPr>
        </p:nvPicPr>
        <p:blipFill>
          <a:blip r:embed="rId2">
            <a:extLst>
              <a:ext uri="{28A0092B-C50C-407E-A947-70E740481C1C}">
                <a14:useLocalDpi xmlns:a14="http://schemas.microsoft.com/office/drawing/2010/main" val="0"/>
              </a:ext>
            </a:extLst>
          </a:blip>
          <a:srcRect t="16747" b="16747"/>
          <a:stretch>
            <a:fillRect/>
          </a:stretch>
        </p:blipFill>
        <p:spPr/>
      </p:pic>
    </p:spTree>
    <p:extLst>
      <p:ext uri="{BB962C8B-B14F-4D97-AF65-F5344CB8AC3E}">
        <p14:creationId xmlns:p14="http://schemas.microsoft.com/office/powerpoint/2010/main" val="12237869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t>Yes ! Special cruises for special people !</a:t>
            </a:r>
            <a:endParaRPr lang="en-CA" sz="3200" dirty="0"/>
          </a:p>
        </p:txBody>
      </p:sp>
      <p:pic>
        <p:nvPicPr>
          <p:cNvPr id="4" name="Espace réservé du contenu 3" descr="Queen-show-21.jpg"/>
          <p:cNvPicPr>
            <a:picLocks noGrp="1" noChangeAspect="1"/>
          </p:cNvPicPr>
          <p:nvPr>
            <p:ph idx="1"/>
          </p:nvPr>
        </p:nvPicPr>
        <p:blipFill>
          <a:blip r:embed="rId2">
            <a:extLst>
              <a:ext uri="{28A0092B-C50C-407E-A947-70E740481C1C}">
                <a14:useLocalDpi xmlns:a14="http://schemas.microsoft.com/office/drawing/2010/main" val="0"/>
              </a:ext>
            </a:extLst>
          </a:blip>
          <a:srcRect l="6519" r="6519"/>
          <a:stretch>
            <a:fillRect/>
          </a:stretch>
        </p:blipFill>
        <p:spPr/>
      </p:pic>
      <p:sp>
        <p:nvSpPr>
          <p:cNvPr id="5" name="ZoneTexte 4"/>
          <p:cNvSpPr txBox="1"/>
          <p:nvPr/>
        </p:nvSpPr>
        <p:spPr>
          <a:xfrm>
            <a:off x="2791913" y="6223267"/>
            <a:ext cx="3070071" cy="400110"/>
          </a:xfrm>
          <a:prstGeom prst="rect">
            <a:avLst/>
          </a:prstGeom>
          <a:noFill/>
        </p:spPr>
        <p:txBody>
          <a:bodyPr wrap="none" rtlCol="0">
            <a:spAutoFit/>
          </a:bodyPr>
          <a:lstStyle/>
          <a:p>
            <a:r>
              <a:rPr lang="fr-CA" sz="1000" dirty="0">
                <a:latin typeface="Arial"/>
                <a:cs typeface="Arial"/>
                <a:hlinkClick r:id="rId3"/>
              </a:rPr>
              <a:t>https://www.youtube.com/watch?v=aT2TDWGcv-</a:t>
            </a:r>
            <a:r>
              <a:rPr lang="fr-CA" sz="1000" dirty="0" smtClean="0">
                <a:latin typeface="Arial"/>
                <a:cs typeface="Arial"/>
                <a:hlinkClick r:id="rId3"/>
              </a:rPr>
              <a:t>Y</a:t>
            </a:r>
            <a:endParaRPr lang="fr-CA" sz="1000" dirty="0" smtClean="0">
              <a:latin typeface="Arial"/>
              <a:cs typeface="Arial"/>
            </a:endParaRPr>
          </a:p>
          <a:p>
            <a:endParaRPr lang="fr-CA" sz="1000" dirty="0">
              <a:latin typeface="Arial"/>
              <a:cs typeface="Arial"/>
            </a:endParaRPr>
          </a:p>
        </p:txBody>
      </p:sp>
    </p:spTree>
    <p:extLst>
      <p:ext uri="{BB962C8B-B14F-4D97-AF65-F5344CB8AC3E}">
        <p14:creationId xmlns:p14="http://schemas.microsoft.com/office/powerpoint/2010/main" val="26032029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76168" y="325384"/>
            <a:ext cx="2410631" cy="5800779"/>
          </a:xfrm>
        </p:spPr>
        <p:txBody>
          <a:bodyPr>
            <a:normAutofit/>
          </a:bodyPr>
          <a:lstStyle/>
          <a:p>
            <a:pPr marL="0" indent="0" algn="ctr">
              <a:buNone/>
            </a:pPr>
            <a:endParaRPr lang="en-CA" sz="2400" dirty="0" smtClean="0">
              <a:latin typeface="Arial"/>
              <a:cs typeface="Arial"/>
            </a:endParaRPr>
          </a:p>
          <a:p>
            <a:pPr marL="0" indent="0" algn="ctr">
              <a:buNone/>
            </a:pPr>
            <a:r>
              <a:rPr lang="en-CA" sz="2400" dirty="0" smtClean="0">
                <a:latin typeface="Arial"/>
                <a:cs typeface="Arial"/>
              </a:rPr>
              <a:t>Come on board!</a:t>
            </a:r>
          </a:p>
          <a:p>
            <a:pPr marL="0" indent="0" algn="ctr">
              <a:buNone/>
            </a:pPr>
            <a:endParaRPr lang="en-CA" sz="2400" dirty="0" smtClean="0">
              <a:latin typeface="Arial"/>
              <a:cs typeface="Arial"/>
            </a:endParaRPr>
          </a:p>
          <a:p>
            <a:pPr marL="0" indent="0" algn="ctr">
              <a:buNone/>
            </a:pPr>
            <a:r>
              <a:rPr lang="en-CA" sz="2400" dirty="0" smtClean="0">
                <a:latin typeface="Arial"/>
                <a:cs typeface="Arial"/>
              </a:rPr>
              <a:t>I am waiting</a:t>
            </a:r>
          </a:p>
          <a:p>
            <a:pPr marL="0" indent="0" algn="ctr">
              <a:buNone/>
            </a:pPr>
            <a:r>
              <a:rPr lang="en-CA" sz="2400" dirty="0" smtClean="0">
                <a:latin typeface="Arial"/>
                <a:cs typeface="Arial"/>
              </a:rPr>
              <a:t>for </a:t>
            </a:r>
            <a:r>
              <a:rPr lang="en-CA" sz="2400" dirty="0" smtClean="0">
                <a:latin typeface="Arial"/>
                <a:cs typeface="Arial"/>
              </a:rPr>
              <a:t>you !</a:t>
            </a:r>
            <a:endParaRPr lang="en-CA" sz="2400" dirty="0" smtClean="0">
              <a:latin typeface="Arial"/>
              <a:cs typeface="Arial"/>
            </a:endParaRPr>
          </a:p>
          <a:p>
            <a:pPr marL="0" indent="0" algn="ctr">
              <a:buNone/>
            </a:pPr>
            <a:endParaRPr lang="en-CA" sz="2400" dirty="0">
              <a:latin typeface="Arial"/>
              <a:cs typeface="Arial"/>
            </a:endParaRPr>
          </a:p>
          <a:p>
            <a:pPr marL="0" indent="0" algn="ctr">
              <a:buNone/>
            </a:pPr>
            <a:r>
              <a:rPr lang="en-CA" sz="2400" dirty="0" smtClean="0">
                <a:latin typeface="Arial"/>
                <a:cs typeface="Arial"/>
              </a:rPr>
              <a:t>Anchors Aweigh</a:t>
            </a:r>
          </a:p>
          <a:p>
            <a:pPr marL="0" indent="0" algn="ctr">
              <a:buNone/>
            </a:pPr>
            <a:endParaRPr lang="en-CA" sz="2400" dirty="0" smtClean="0">
              <a:latin typeface="Arial"/>
              <a:cs typeface="Arial"/>
            </a:endParaRPr>
          </a:p>
          <a:p>
            <a:pPr marL="0" indent="0" algn="ctr">
              <a:buNone/>
            </a:pPr>
            <a:r>
              <a:rPr lang="en-CA" sz="2400" dirty="0" smtClean="0">
                <a:latin typeface="Arial"/>
                <a:cs typeface="Arial"/>
              </a:rPr>
              <a:t>And see</a:t>
            </a:r>
          </a:p>
          <a:p>
            <a:pPr marL="0" indent="0" algn="ctr">
              <a:buNone/>
            </a:pPr>
            <a:endParaRPr lang="en-CA" sz="2400" dirty="0">
              <a:latin typeface="Arial"/>
              <a:cs typeface="Arial"/>
            </a:endParaRPr>
          </a:p>
          <a:p>
            <a:pPr marL="0" indent="0" algn="ctr">
              <a:buNone/>
            </a:pPr>
            <a:r>
              <a:rPr lang="en-CA" sz="2400" dirty="0">
                <a:latin typeface="Arial"/>
                <a:cs typeface="Arial"/>
              </a:rPr>
              <a:t>t</a:t>
            </a:r>
            <a:r>
              <a:rPr lang="en-CA" sz="2400" dirty="0" smtClean="0">
                <a:latin typeface="Arial"/>
                <a:cs typeface="Arial"/>
              </a:rPr>
              <a:t>he </a:t>
            </a:r>
            <a:r>
              <a:rPr lang="en-CA" sz="2400" dirty="0" smtClean="0">
                <a:latin typeface="Arial"/>
                <a:cs typeface="Arial"/>
              </a:rPr>
              <a:t>World !</a:t>
            </a:r>
            <a:endParaRPr lang="en-CA" sz="2400" dirty="0" smtClean="0">
              <a:latin typeface="Arial"/>
              <a:cs typeface="Arial"/>
            </a:endParaRPr>
          </a:p>
          <a:p>
            <a:pPr marL="0" indent="0" algn="ctr">
              <a:buNone/>
            </a:pPr>
            <a:endParaRPr lang="en-CA" sz="2400" dirty="0">
              <a:latin typeface="Arial"/>
              <a:cs typeface="Arial"/>
            </a:endParaRPr>
          </a:p>
          <a:p>
            <a:pPr marL="0" indent="0" algn="ctr">
              <a:buNone/>
            </a:pPr>
            <a:r>
              <a:rPr lang="en-CA" sz="2400" dirty="0" smtClean="0">
                <a:latin typeface="Arial"/>
                <a:cs typeface="Arial"/>
              </a:rPr>
              <a:t>Bye !</a:t>
            </a:r>
            <a:endParaRPr lang="en-CA" sz="2400" dirty="0">
              <a:latin typeface="Arial"/>
              <a:cs typeface="Arial"/>
            </a:endParaRPr>
          </a:p>
        </p:txBody>
      </p:sp>
      <p:pic>
        <p:nvPicPr>
          <p:cNvPr id="4" name="Image 3" descr="Queen-Victoria-F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57900" cy="6858000"/>
          </a:xfrm>
          <a:prstGeom prst="rect">
            <a:avLst/>
          </a:prstGeom>
        </p:spPr>
      </p:pic>
    </p:spTree>
    <p:extLst>
      <p:ext uri="{BB962C8B-B14F-4D97-AF65-F5344CB8AC3E}">
        <p14:creationId xmlns:p14="http://schemas.microsoft.com/office/powerpoint/2010/main" val="42243256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nard Loyal Gues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87" y="1927121"/>
            <a:ext cx="8645105" cy="4387068"/>
          </a:xfrm>
          <a:prstGeom prst="rect">
            <a:avLst/>
          </a:prstGeom>
        </p:spPr>
      </p:pic>
      <p:sp>
        <p:nvSpPr>
          <p:cNvPr id="5" name="ZoneTexte 4"/>
          <p:cNvSpPr txBox="1"/>
          <p:nvPr/>
        </p:nvSpPr>
        <p:spPr>
          <a:xfrm>
            <a:off x="441327" y="531465"/>
            <a:ext cx="8259096" cy="646331"/>
          </a:xfrm>
          <a:prstGeom prst="rect">
            <a:avLst/>
          </a:prstGeom>
          <a:noFill/>
        </p:spPr>
        <p:txBody>
          <a:bodyPr wrap="square" rtlCol="0">
            <a:spAutoFit/>
          </a:bodyPr>
          <a:lstStyle/>
          <a:p>
            <a:pPr algn="ctr"/>
            <a:r>
              <a:rPr lang="en-CA" sz="3600" dirty="0" smtClean="0">
                <a:latin typeface="Arial"/>
                <a:cs typeface="Arial"/>
              </a:rPr>
              <a:t>These people are true Cunarders!</a:t>
            </a:r>
            <a:endParaRPr lang="en-CA" sz="3600" dirty="0">
              <a:latin typeface="Arial"/>
              <a:cs typeface="Arial"/>
            </a:endParaRPr>
          </a:p>
        </p:txBody>
      </p:sp>
    </p:spTree>
    <p:extLst>
      <p:ext uri="{BB962C8B-B14F-4D97-AF65-F5344CB8AC3E}">
        <p14:creationId xmlns:p14="http://schemas.microsoft.com/office/powerpoint/2010/main" val="18841142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1327" y="531465"/>
            <a:ext cx="8259096" cy="2308324"/>
          </a:xfrm>
          <a:prstGeom prst="rect">
            <a:avLst/>
          </a:prstGeom>
          <a:noFill/>
        </p:spPr>
        <p:txBody>
          <a:bodyPr wrap="square" rtlCol="0">
            <a:spAutoFit/>
          </a:bodyPr>
          <a:lstStyle/>
          <a:p>
            <a:pPr algn="ctr"/>
            <a:r>
              <a:rPr lang="en-CA" sz="3600" dirty="0" smtClean="0">
                <a:latin typeface="Arial"/>
                <a:cs typeface="Arial"/>
              </a:rPr>
              <a:t>Why these people, the Cunarders,</a:t>
            </a:r>
          </a:p>
          <a:p>
            <a:pPr algn="ctr"/>
            <a:r>
              <a:rPr lang="en-CA" sz="3600" dirty="0" smtClean="0">
                <a:latin typeface="Arial"/>
                <a:cs typeface="Arial"/>
              </a:rPr>
              <a:t>travel so often on board a Cunard ship?</a:t>
            </a:r>
          </a:p>
          <a:p>
            <a:pPr algn="ctr"/>
            <a:endParaRPr lang="en-CA" sz="3600" dirty="0">
              <a:latin typeface="Arial"/>
              <a:cs typeface="Arial"/>
            </a:endParaRPr>
          </a:p>
          <a:p>
            <a:pPr algn="ctr"/>
            <a:r>
              <a:rPr lang="en-CA" sz="3600" dirty="0" smtClean="0">
                <a:latin typeface="Arial"/>
                <a:cs typeface="Arial"/>
              </a:rPr>
              <a:t>Because, they love the life on board.</a:t>
            </a:r>
            <a:endParaRPr lang="en-CA" sz="3600" dirty="0">
              <a:latin typeface="Arial"/>
              <a:cs typeface="Arial"/>
            </a:endParaRPr>
          </a:p>
        </p:txBody>
      </p:sp>
      <p:sp>
        <p:nvSpPr>
          <p:cNvPr id="6" name="ZoneTexte 5"/>
          <p:cNvSpPr txBox="1"/>
          <p:nvPr/>
        </p:nvSpPr>
        <p:spPr>
          <a:xfrm>
            <a:off x="593727" y="3214911"/>
            <a:ext cx="8259096" cy="2862322"/>
          </a:xfrm>
          <a:prstGeom prst="rect">
            <a:avLst/>
          </a:prstGeom>
          <a:noFill/>
        </p:spPr>
        <p:txBody>
          <a:bodyPr wrap="square" rtlCol="0">
            <a:spAutoFit/>
          </a:bodyPr>
          <a:lstStyle/>
          <a:p>
            <a:pPr algn="ctr"/>
            <a:r>
              <a:rPr lang="en-CA" sz="3600" dirty="0" smtClean="0">
                <a:latin typeface="Arial"/>
                <a:cs typeface="Arial"/>
              </a:rPr>
              <a:t>Why these people love so much</a:t>
            </a:r>
          </a:p>
          <a:p>
            <a:pPr algn="ctr"/>
            <a:r>
              <a:rPr lang="en-CA" sz="3600" dirty="0" smtClean="0">
                <a:latin typeface="Arial"/>
                <a:cs typeface="Arial"/>
              </a:rPr>
              <a:t>the life on board a Cunard ship?</a:t>
            </a:r>
          </a:p>
          <a:p>
            <a:pPr algn="ctr"/>
            <a:endParaRPr lang="en-CA" sz="3600" dirty="0">
              <a:latin typeface="Arial"/>
              <a:cs typeface="Arial"/>
            </a:endParaRPr>
          </a:p>
          <a:p>
            <a:pPr algn="ctr"/>
            <a:r>
              <a:rPr lang="en-CA" sz="3600" dirty="0" smtClean="0">
                <a:latin typeface="Arial"/>
                <a:cs typeface="Arial"/>
              </a:rPr>
              <a:t>Tradition, Elegance, Classic music.</a:t>
            </a:r>
          </a:p>
          <a:p>
            <a:pPr algn="ctr"/>
            <a:r>
              <a:rPr lang="en-CA" sz="3600" dirty="0" smtClean="0">
                <a:latin typeface="Arial"/>
                <a:cs typeface="Arial"/>
              </a:rPr>
              <a:t>The feeling of being a V.I.P.</a:t>
            </a:r>
            <a:endParaRPr lang="en-CA" sz="3600" dirty="0">
              <a:latin typeface="Arial"/>
              <a:cs typeface="Arial"/>
            </a:endParaRPr>
          </a:p>
        </p:txBody>
      </p:sp>
    </p:spTree>
    <p:extLst>
      <p:ext uri="{BB962C8B-B14F-4D97-AF65-F5344CB8AC3E}">
        <p14:creationId xmlns:p14="http://schemas.microsoft.com/office/powerpoint/2010/main" val="10637170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CA" sz="3600" dirty="0" err="1" smtClean="0"/>
              <a:t>Hummmmm</a:t>
            </a:r>
            <a:r>
              <a:rPr lang="en-CA" sz="3600" dirty="0" smtClean="0"/>
              <a:t>! </a:t>
            </a:r>
            <a:br>
              <a:rPr lang="en-CA" sz="3600" dirty="0" smtClean="0"/>
            </a:br>
            <a:r>
              <a:rPr lang="en-CA" sz="3600" dirty="0" smtClean="0"/>
              <a:t>What a place for a breakfast !</a:t>
            </a:r>
            <a:endParaRPr lang="en-CA" sz="3600" dirty="0"/>
          </a:p>
        </p:txBody>
      </p:sp>
      <p:pic>
        <p:nvPicPr>
          <p:cNvPr id="4" name="Espace réservé du contenu 3" descr="Queen-Dining-Room.jpg"/>
          <p:cNvPicPr>
            <a:picLocks noGrp="1" noChangeAspect="1"/>
          </p:cNvPicPr>
          <p:nvPr>
            <p:ph idx="1"/>
          </p:nvPr>
        </p:nvPicPr>
        <p:blipFill>
          <a:blip r:embed="rId2">
            <a:extLst>
              <a:ext uri="{28A0092B-C50C-407E-A947-70E740481C1C}">
                <a14:useLocalDpi xmlns:a14="http://schemas.microsoft.com/office/drawing/2010/main" val="0"/>
              </a:ext>
            </a:extLst>
          </a:blip>
          <a:srcRect t="15627" b="15627"/>
          <a:stretch>
            <a:fillRect/>
          </a:stretch>
        </p:blipFill>
        <p:spPr/>
      </p:pic>
    </p:spTree>
    <p:extLst>
      <p:ext uri="{BB962C8B-B14F-4D97-AF65-F5344CB8AC3E}">
        <p14:creationId xmlns:p14="http://schemas.microsoft.com/office/powerpoint/2010/main" val="28346195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8214" y="4260523"/>
            <a:ext cx="8259096" cy="2246769"/>
          </a:xfrm>
          <a:prstGeom prst="rect">
            <a:avLst/>
          </a:prstGeom>
          <a:noFill/>
        </p:spPr>
        <p:txBody>
          <a:bodyPr wrap="square" rtlCol="0">
            <a:spAutoFit/>
          </a:bodyPr>
          <a:lstStyle/>
          <a:p>
            <a:pPr algn="ctr"/>
            <a:r>
              <a:rPr lang="en-CA" sz="2800" dirty="0" smtClean="0">
                <a:latin typeface="Arial"/>
                <a:cs typeface="Arial"/>
              </a:rPr>
              <a:t>This is the Afternoon tea!</a:t>
            </a:r>
          </a:p>
          <a:p>
            <a:pPr algn="ctr"/>
            <a:endParaRPr lang="en-CA" sz="2800" dirty="0">
              <a:latin typeface="Arial"/>
              <a:cs typeface="Arial"/>
            </a:endParaRPr>
          </a:p>
          <a:p>
            <a:pPr algn="ctr"/>
            <a:r>
              <a:rPr lang="en-CA" sz="2800" dirty="0" smtClean="0">
                <a:latin typeface="Arial"/>
                <a:cs typeface="Arial"/>
              </a:rPr>
              <a:t>Don’t you wish to have some?</a:t>
            </a:r>
          </a:p>
          <a:p>
            <a:pPr algn="ctr"/>
            <a:endParaRPr lang="en-CA" sz="2800" dirty="0" smtClean="0">
              <a:latin typeface="Arial"/>
              <a:cs typeface="Arial"/>
            </a:endParaRPr>
          </a:p>
          <a:p>
            <a:pPr algn="ctr"/>
            <a:r>
              <a:rPr lang="en-CA" sz="2800" dirty="0" smtClean="0">
                <a:latin typeface="Arial"/>
                <a:cs typeface="Arial"/>
              </a:rPr>
              <a:t>Of course, Yes, with a petit four!</a:t>
            </a:r>
            <a:endParaRPr lang="en-CA" sz="2800" dirty="0">
              <a:latin typeface="Arial"/>
              <a:cs typeface="Arial"/>
            </a:endParaRPr>
          </a:p>
        </p:txBody>
      </p:sp>
      <p:pic>
        <p:nvPicPr>
          <p:cNvPr id="2" name="Image 1" descr="tea-fiv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09" y="228982"/>
            <a:ext cx="7664559" cy="3653201"/>
          </a:xfrm>
          <a:prstGeom prst="rect">
            <a:avLst/>
          </a:prstGeom>
        </p:spPr>
      </p:pic>
    </p:spTree>
    <p:extLst>
      <p:ext uri="{BB962C8B-B14F-4D97-AF65-F5344CB8AC3E}">
        <p14:creationId xmlns:p14="http://schemas.microsoft.com/office/powerpoint/2010/main" val="5992359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383207"/>
          </a:xfrm>
        </p:spPr>
        <p:txBody>
          <a:bodyPr>
            <a:noAutofit/>
          </a:bodyPr>
          <a:lstStyle/>
          <a:p>
            <a:r>
              <a:rPr lang="en-CA" sz="2800" dirty="0" smtClean="0"/>
              <a:t>Elegance for the Dinner</a:t>
            </a:r>
            <a:br>
              <a:rPr lang="en-CA" sz="2800" dirty="0" smtClean="0"/>
            </a:br>
            <a:r>
              <a:rPr lang="en-CA" sz="2800" dirty="0" smtClean="0"/>
              <a:t>Sir ! Don’t forget your jacket and your tie !</a:t>
            </a:r>
            <a:br>
              <a:rPr lang="en-CA" sz="2800" dirty="0" smtClean="0"/>
            </a:br>
            <a:r>
              <a:rPr lang="en-CA" sz="2800" dirty="0" smtClean="0"/>
              <a:t>And you Lady, a nice dress and some jewels !</a:t>
            </a:r>
            <a:endParaRPr lang="en-CA" sz="2800" dirty="0"/>
          </a:p>
        </p:txBody>
      </p:sp>
      <p:pic>
        <p:nvPicPr>
          <p:cNvPr id="4" name="Espace réservé du contenu 3" descr="Queen-Britannia-Restaurant.jpg"/>
          <p:cNvPicPr>
            <a:picLocks noGrp="1" noChangeAspect="1"/>
          </p:cNvPicPr>
          <p:nvPr>
            <p:ph idx="1"/>
          </p:nvPr>
        </p:nvPicPr>
        <p:blipFill>
          <a:blip r:embed="rId2">
            <a:extLst>
              <a:ext uri="{28A0092B-C50C-407E-A947-70E740481C1C}">
                <a14:useLocalDpi xmlns:a14="http://schemas.microsoft.com/office/drawing/2010/main" val="0"/>
              </a:ext>
            </a:extLst>
          </a:blip>
          <a:srcRect t="25854" b="25854"/>
          <a:stretch>
            <a:fillRect/>
          </a:stretch>
        </p:blipFill>
        <p:spPr>
          <a:xfrm>
            <a:off x="457200" y="1949220"/>
            <a:ext cx="8229600" cy="4525963"/>
          </a:xfrm>
        </p:spPr>
      </p:pic>
    </p:spTree>
    <p:extLst>
      <p:ext uri="{BB962C8B-B14F-4D97-AF65-F5344CB8AC3E}">
        <p14:creationId xmlns:p14="http://schemas.microsoft.com/office/powerpoint/2010/main" val="23179478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8214" y="985687"/>
            <a:ext cx="8259096" cy="5324535"/>
          </a:xfrm>
          <a:prstGeom prst="rect">
            <a:avLst/>
          </a:prstGeom>
          <a:noFill/>
        </p:spPr>
        <p:txBody>
          <a:bodyPr wrap="square" rtlCol="0">
            <a:spAutoFit/>
          </a:bodyPr>
          <a:lstStyle/>
          <a:p>
            <a:r>
              <a:rPr lang="en-CA" sz="2000" b="1" dirty="0">
                <a:latin typeface="Arial"/>
                <a:cs typeface="Arial"/>
              </a:rPr>
              <a:t>Evenings will be split into 2 different dress codes. You will be notified of the </a:t>
            </a:r>
            <a:r>
              <a:rPr lang="en-CA" sz="2000" b="1" dirty="0" smtClean="0">
                <a:latin typeface="Arial"/>
                <a:cs typeface="Arial"/>
              </a:rPr>
              <a:t>evening’s </a:t>
            </a:r>
            <a:r>
              <a:rPr lang="en-CA" sz="2000" b="1" dirty="0">
                <a:latin typeface="Arial"/>
                <a:cs typeface="Arial"/>
              </a:rPr>
              <a:t>dress code in your Daily Programme. Formal night attire consists of an evening or cocktail dress or smart trouser suit for ladies. A tuxedo, dinner jacket or dark suit with appropriate neck wear for men or you may wear formal national dress and military uniform. Informal evenings would consist of a required jacket and optional tie for gentlemen, </a:t>
            </a:r>
            <a:r>
              <a:rPr lang="en-CA" sz="2000" b="1" dirty="0" smtClean="0">
                <a:latin typeface="Arial"/>
                <a:cs typeface="Arial"/>
              </a:rPr>
              <a:t>while </a:t>
            </a:r>
            <a:r>
              <a:rPr lang="en-CA" sz="2000" b="1" dirty="0">
                <a:latin typeface="Arial"/>
                <a:cs typeface="Arial"/>
              </a:rPr>
              <a:t>ladies should wear cocktail dresses, stylish separates or equivalent. No jeans or shorts</a:t>
            </a:r>
            <a:r>
              <a:rPr lang="en-CA" sz="2000" b="1" dirty="0" smtClean="0">
                <a:latin typeface="Arial"/>
                <a:cs typeface="Arial"/>
              </a:rPr>
              <a:t>.</a:t>
            </a:r>
          </a:p>
          <a:p>
            <a:endParaRPr lang="fr-CA" sz="2000" b="1" dirty="0">
              <a:latin typeface="Arial"/>
              <a:cs typeface="Arial"/>
            </a:endParaRPr>
          </a:p>
          <a:p>
            <a:r>
              <a:rPr lang="en-CA" sz="2000" b="1" dirty="0">
                <a:latin typeface="Arial"/>
                <a:cs typeface="Arial"/>
              </a:rPr>
              <a:t>After 6pm, shorts and blue or worn denim (for men and women) and sandals and sleeveless tops (for men) are not considered appropriate anywhere within the ship. Guests wishing to dress more casually are welcome to dine in the Kings Court or Lido buffet and relax in the Winter Garden or Garden Lounge bar, but should not use the other areas of the ship, including the Alternative Dining Restaurants.</a:t>
            </a:r>
            <a:endParaRPr lang="fr-CA" sz="2000" b="1" dirty="0">
              <a:latin typeface="Arial"/>
              <a:cs typeface="Arial"/>
            </a:endParaRPr>
          </a:p>
        </p:txBody>
      </p:sp>
      <p:sp>
        <p:nvSpPr>
          <p:cNvPr id="3" name="ZoneTexte 2"/>
          <p:cNvSpPr txBox="1"/>
          <p:nvPr/>
        </p:nvSpPr>
        <p:spPr>
          <a:xfrm>
            <a:off x="288214" y="302429"/>
            <a:ext cx="8259096" cy="584776"/>
          </a:xfrm>
          <a:prstGeom prst="rect">
            <a:avLst/>
          </a:prstGeom>
          <a:noFill/>
        </p:spPr>
        <p:txBody>
          <a:bodyPr wrap="square" rtlCol="0">
            <a:spAutoFit/>
          </a:bodyPr>
          <a:lstStyle/>
          <a:p>
            <a:pPr algn="ctr"/>
            <a:r>
              <a:rPr lang="en-CA" sz="3200" dirty="0" smtClean="0">
                <a:latin typeface="Arial"/>
                <a:cs typeface="Arial"/>
              </a:rPr>
              <a:t>Dress code on board a Cunard’s ship  I</a:t>
            </a:r>
            <a:endParaRPr lang="en-CA" sz="3200" dirty="0">
              <a:latin typeface="Arial"/>
              <a:cs typeface="Arial"/>
            </a:endParaRPr>
          </a:p>
        </p:txBody>
      </p:sp>
    </p:spTree>
    <p:extLst>
      <p:ext uri="{BB962C8B-B14F-4D97-AF65-F5344CB8AC3E}">
        <p14:creationId xmlns:p14="http://schemas.microsoft.com/office/powerpoint/2010/main" val="15292938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TotalTime>
  <Words>1260</Words>
  <Application>Microsoft Macintosh PowerPoint</Application>
  <PresentationFormat>Présentation à l'écran (4:3)</PresentationFormat>
  <Paragraphs>151</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Présentation PowerPoint</vt:lpstr>
      <vt:lpstr>Présentation PowerPoint</vt:lpstr>
      <vt:lpstr>Présentation PowerPoint</vt:lpstr>
      <vt:lpstr>Présentation PowerPoint</vt:lpstr>
      <vt:lpstr>Présentation PowerPoint</vt:lpstr>
      <vt:lpstr>Hummmmm!  What a place for a breakfast !</vt:lpstr>
      <vt:lpstr>Présentation PowerPoint</vt:lpstr>
      <vt:lpstr>Elegance for the Dinner Sir ! Don’t forget your jacket and your tie ! And you Lady, a nice dress and some jewels !</vt:lpstr>
      <vt:lpstr>Présentation PowerPoint</vt:lpstr>
      <vt:lpstr>This the usual dress code. Lady, dress your man and bring him with you !</vt:lpstr>
      <vt:lpstr>Présentation PowerPoint</vt:lpstr>
      <vt:lpstr>Do you like Champagne ? I am so hungry when I see that brunch !</vt:lpstr>
      <vt:lpstr>To relax in sipping a cream of mint for me. Is it not a nice place to chat ?</vt:lpstr>
      <vt:lpstr>Do you prefer to dance a waltz ? A cord’s quartet just for you and me ! I dream of Queen Victoria; so lovely !</vt:lpstr>
      <vt:lpstr>And if you decide to move inside the ship, You will use one of the stairs !</vt:lpstr>
      <vt:lpstr>Or perhaps, this one !</vt:lpstr>
      <vt:lpstr>Or this one ! Is it not nice and perfect for Christmas ?</vt:lpstr>
      <vt:lpstr>It is really Christmas time !</vt:lpstr>
      <vt:lpstr>And after moving from AFT to Fore, You will enter in the theater</vt:lpstr>
      <vt:lpstr>Présentation PowerPoint</vt:lpstr>
      <vt:lpstr>You will visit the World in full comfort ! What can you expect or wish more ?</vt:lpstr>
      <vt:lpstr>Présentation PowerPoint</vt:lpstr>
      <vt:lpstr>Cunard is part of Carnival Group</vt:lpstr>
      <vt:lpstr>The fleet of Carnival Group</vt:lpstr>
      <vt:lpstr>Note about the statement on the next page</vt:lpstr>
      <vt:lpstr>Présentation PowerPoint</vt:lpstr>
      <vt:lpstr>The cruise industry </vt:lpstr>
      <vt:lpstr>Which is the world’s biggest cruise ship?  I </vt:lpstr>
      <vt:lpstr>Which is the world’s biggest cruise ship?  II </vt:lpstr>
      <vt:lpstr>Which is the world’s biggest cruise ship?  III </vt:lpstr>
      <vt:lpstr>Which is the world’s biggest cruise ship?  IV </vt:lpstr>
      <vt:lpstr>Can Cunard be a competitor with the others ? </vt:lpstr>
      <vt:lpstr>What is the Cunard market ? People who are looking for something special</vt:lpstr>
      <vt:lpstr>Yes ! Special cruises for special people !</vt:lpstr>
      <vt:lpstr>Présentation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Hélène Montreuil</dc:creator>
  <cp:keywords/>
  <dc:description/>
  <cp:lastModifiedBy>Hélène Montreuil</cp:lastModifiedBy>
  <cp:revision>30</cp:revision>
  <dcterms:created xsi:type="dcterms:W3CDTF">2018-02-18T16:10:13Z</dcterms:created>
  <dcterms:modified xsi:type="dcterms:W3CDTF">2018-04-14T05:57:39Z</dcterms:modified>
  <cp:category/>
</cp:coreProperties>
</file>